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80" r:id="rId2"/>
    <p:sldId id="281" r:id="rId3"/>
    <p:sldId id="268" r:id="rId4"/>
    <p:sldId id="258" r:id="rId5"/>
    <p:sldId id="259" r:id="rId6"/>
    <p:sldId id="271" r:id="rId7"/>
    <p:sldId id="261" r:id="rId8"/>
    <p:sldId id="272" r:id="rId9"/>
    <p:sldId id="264" r:id="rId10"/>
    <p:sldId id="273" r:id="rId11"/>
    <p:sldId id="270" r:id="rId12"/>
    <p:sldId id="274" r:id="rId13"/>
    <p:sldId id="262" r:id="rId14"/>
    <p:sldId id="275" r:id="rId15"/>
    <p:sldId id="266" r:id="rId16"/>
    <p:sldId id="276" r:id="rId17"/>
    <p:sldId id="267" r:id="rId18"/>
    <p:sldId id="277" r:id="rId19"/>
    <p:sldId id="263" r:id="rId20"/>
    <p:sldId id="278" r:id="rId21"/>
    <p:sldId id="269" r:id="rId22"/>
    <p:sldId id="279" r:id="rId2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F1A9FF5B-747F-4364-9B26-9D0486CC2112}">
          <p14:sldIdLst>
            <p14:sldId id="280"/>
            <p14:sldId id="281"/>
            <p14:sldId id="268"/>
            <p14:sldId id="258"/>
            <p14:sldId id="259"/>
            <p14:sldId id="271"/>
            <p14:sldId id="261"/>
            <p14:sldId id="272"/>
            <p14:sldId id="264"/>
            <p14:sldId id="273"/>
            <p14:sldId id="270"/>
            <p14:sldId id="274"/>
            <p14:sldId id="262"/>
            <p14:sldId id="275"/>
            <p14:sldId id="266"/>
            <p14:sldId id="276"/>
            <p14:sldId id="267"/>
            <p14:sldId id="277"/>
            <p14:sldId id="263"/>
            <p14:sldId id="278"/>
            <p14:sldId id="269"/>
            <p14:sldId id="279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4795B4-254F-4CA1-8202-CE2176F623F5}" type="datetimeFigureOut">
              <a:rPr lang="pt-BR" smtClean="0"/>
              <a:t>13/02/2021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B605E9-2A98-4D8E-9AF7-9C20F8F955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2698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 smtClean="0"/>
              <a:t>Música star wars....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605E9-2A98-4D8E-9AF7-9C20F8F95551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98457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 smtClean="0"/>
              <a:t>A imagem é somente para descontraç</a:t>
            </a:r>
            <a:r>
              <a:rPr lang="pt-BR" dirty="0" err="1" smtClean="0"/>
              <a:t>ão</a:t>
            </a:r>
            <a:r>
              <a:rPr lang="pt-BR" dirty="0" smtClean="0"/>
              <a:t>.</a:t>
            </a:r>
            <a:r>
              <a:rPr lang="pt-BR" baseline="0" dirty="0" smtClean="0"/>
              <a:t> Comparando um animal com um juiz.</a:t>
            </a:r>
            <a:endParaRPr lang="pt-PT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605E9-2A98-4D8E-9AF7-9C20F8F95551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1230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A917A-EEA6-44A9-B852-E17EA940B032}" type="datetimeFigureOut">
              <a:rPr lang="pt-BR" smtClean="0"/>
              <a:t>13/02/2021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63E65-D6A5-49CD-9E65-471652A274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3315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A917A-EEA6-44A9-B852-E17EA940B032}" type="datetimeFigureOut">
              <a:rPr lang="pt-BR" smtClean="0"/>
              <a:t>13/02/2021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63E65-D6A5-49CD-9E65-471652A274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1916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A917A-EEA6-44A9-B852-E17EA940B032}" type="datetimeFigureOut">
              <a:rPr lang="pt-BR" smtClean="0"/>
              <a:t>13/02/2021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63E65-D6A5-49CD-9E65-471652A274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2644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A917A-EEA6-44A9-B852-E17EA940B032}" type="datetimeFigureOut">
              <a:rPr lang="pt-BR" smtClean="0"/>
              <a:t>13/02/2021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63E65-D6A5-49CD-9E65-471652A274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3109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A917A-EEA6-44A9-B852-E17EA940B032}" type="datetimeFigureOut">
              <a:rPr lang="pt-BR" smtClean="0"/>
              <a:t>13/02/2021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63E65-D6A5-49CD-9E65-471652A274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184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A917A-EEA6-44A9-B852-E17EA940B032}" type="datetimeFigureOut">
              <a:rPr lang="pt-BR" smtClean="0"/>
              <a:t>13/02/2021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63E65-D6A5-49CD-9E65-471652A274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8336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A917A-EEA6-44A9-B852-E17EA940B032}" type="datetimeFigureOut">
              <a:rPr lang="pt-BR" smtClean="0"/>
              <a:t>13/02/2021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63E65-D6A5-49CD-9E65-471652A274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8835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A917A-EEA6-44A9-B852-E17EA940B032}" type="datetimeFigureOut">
              <a:rPr lang="pt-BR" smtClean="0"/>
              <a:t>13/02/2021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63E65-D6A5-49CD-9E65-471652A274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7686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A917A-EEA6-44A9-B852-E17EA940B032}" type="datetimeFigureOut">
              <a:rPr lang="pt-BR" smtClean="0"/>
              <a:t>13/02/2021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63E65-D6A5-49CD-9E65-471652A274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3207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A917A-EEA6-44A9-B852-E17EA940B032}" type="datetimeFigureOut">
              <a:rPr lang="pt-BR" smtClean="0"/>
              <a:t>13/02/2021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63E65-D6A5-49CD-9E65-471652A274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3882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A917A-EEA6-44A9-B852-E17EA940B032}" type="datetimeFigureOut">
              <a:rPr lang="pt-BR" smtClean="0"/>
              <a:t>13/02/2021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63E65-D6A5-49CD-9E65-471652A274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9582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A917A-EEA6-44A9-B852-E17EA940B032}" type="datetimeFigureOut">
              <a:rPr lang="pt-BR" smtClean="0"/>
              <a:t>13/02/2021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63E65-D6A5-49CD-9E65-471652A274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7103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3" Type="http://schemas.openxmlformats.org/officeDocument/2006/relationships/slide" Target="slide5.xml"/><Relationship Id="rId7" Type="http://schemas.openxmlformats.org/officeDocument/2006/relationships/slide" Target="slide1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slide" Target="slide11.xml"/><Relationship Id="rId11" Type="http://schemas.openxmlformats.org/officeDocument/2006/relationships/slide" Target="slide21.xml"/><Relationship Id="rId5" Type="http://schemas.openxmlformats.org/officeDocument/2006/relationships/slide" Target="slide9.xml"/><Relationship Id="rId10" Type="http://schemas.openxmlformats.org/officeDocument/2006/relationships/slide" Target="slide19.xml"/><Relationship Id="rId4" Type="http://schemas.openxmlformats.org/officeDocument/2006/relationships/slide" Target="slide7.xml"/><Relationship Id="rId9" Type="http://schemas.openxmlformats.org/officeDocument/2006/relationships/slide" Target="slide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8680"/>
            <a:ext cx="8956367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57231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aixa para cima 4">
            <a:hlinkClick r:id="rId2" action="ppaction://hlinksldjump"/>
          </p:cNvPr>
          <p:cNvSpPr/>
          <p:nvPr/>
        </p:nvSpPr>
        <p:spPr>
          <a:xfrm>
            <a:off x="395536" y="1412776"/>
            <a:ext cx="8136904" cy="3744416"/>
          </a:xfrm>
          <a:prstGeom prst="ribbon2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CaixaDeTexto 5">
            <a:hlinkClick r:id="rId2" action="ppaction://hlinksldjump"/>
          </p:cNvPr>
          <p:cNvSpPr txBox="1"/>
          <p:nvPr/>
        </p:nvSpPr>
        <p:spPr>
          <a:xfrm>
            <a:off x="2699792" y="1844824"/>
            <a:ext cx="367240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4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Clique aqui para a próxima pergunta!</a:t>
            </a:r>
            <a:endParaRPr lang="pt-BR" sz="4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51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091177"/>
            <a:ext cx="8667857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611560" y="1268760"/>
            <a:ext cx="6984776" cy="1162050"/>
          </a:xfrm>
        </p:spPr>
        <p:txBody>
          <a:bodyPr>
            <a:noAutofit/>
          </a:bodyPr>
          <a:lstStyle/>
          <a:p>
            <a:r>
              <a:rPr lang="pt-PT" sz="3200" dirty="0" smtClean="0"/>
              <a:t>4.Qual comparação abaixo podemos afirmar corretamente?</a:t>
            </a:r>
            <a:endParaRPr lang="pt-BR" sz="3200" dirty="0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sz="half" idx="2"/>
          </p:nvPr>
        </p:nvSpPr>
        <p:spPr>
          <a:xfrm>
            <a:off x="467544" y="2636912"/>
            <a:ext cx="7200800" cy="3816424"/>
          </a:xfrm>
        </p:spPr>
        <p:txBody>
          <a:bodyPr>
            <a:noAutofit/>
          </a:bodyPr>
          <a:lstStyle/>
          <a:p>
            <a:pPr algn="just"/>
            <a:r>
              <a:rPr lang="pt-PT" sz="1800" dirty="0"/>
              <a:t>A</a:t>
            </a:r>
            <a:r>
              <a:rPr lang="pt-PT" sz="1800" dirty="0" smtClean="0"/>
              <a:t> – A seita Essênica pode ser comparada com o Espiritismo pois nos dois prega-se o desapego material, o cuidado com o corpo e disciplina pessoal e moral para elevação espiritual;</a:t>
            </a:r>
          </a:p>
          <a:p>
            <a:pPr algn="just"/>
            <a:r>
              <a:rPr lang="pt-PT" sz="1800" dirty="0" smtClean="0"/>
              <a:t>B – </a:t>
            </a:r>
            <a:r>
              <a:rPr lang="pt-PT" sz="1800" dirty="0"/>
              <a:t>A seita Essênica pode ser comparada com o Espiritismo </a:t>
            </a:r>
            <a:r>
              <a:rPr lang="pt-PT" sz="1800" dirty="0" smtClean="0"/>
              <a:t>pois nos dois há a necessidade de grande capacidade intelectual e moral para entender os seus princípios, que são inflexíveis;</a:t>
            </a:r>
          </a:p>
          <a:p>
            <a:pPr algn="just"/>
            <a:r>
              <a:rPr lang="pt-PT" sz="1800" dirty="0" smtClean="0"/>
              <a:t>C – A seita Essênica podia ser comparada com as religões politeístas da região do Oriente Médio como o Hinduísmo;</a:t>
            </a:r>
          </a:p>
          <a:p>
            <a:pPr algn="just"/>
            <a:r>
              <a:rPr lang="pt-PT" sz="1800" dirty="0" smtClean="0"/>
              <a:t>D – O Espiritismo é como se fosse a seita Essênica no passado pois os essênicos tinham diversos rituais, alguns secretos dentro da mediunidade, que só agora foram revelados;</a:t>
            </a:r>
          </a:p>
          <a:p>
            <a:pPr algn="just"/>
            <a:endParaRPr lang="pt-PT" sz="1800" dirty="0" smtClean="0"/>
          </a:p>
        </p:txBody>
      </p:sp>
    </p:spTree>
    <p:extLst>
      <p:ext uri="{BB962C8B-B14F-4D97-AF65-F5344CB8AC3E}">
        <p14:creationId xmlns:p14="http://schemas.microsoft.com/office/powerpoint/2010/main" val="135577528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aixa para cima 4">
            <a:hlinkClick r:id="rId2" action="ppaction://hlinksldjump"/>
          </p:cNvPr>
          <p:cNvSpPr/>
          <p:nvPr/>
        </p:nvSpPr>
        <p:spPr>
          <a:xfrm>
            <a:off x="395536" y="1412776"/>
            <a:ext cx="8136904" cy="3744416"/>
          </a:xfrm>
          <a:prstGeom prst="ribbon2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CaixaDeTexto 5">
            <a:hlinkClick r:id="rId2" action="ppaction://hlinksldjump"/>
          </p:cNvPr>
          <p:cNvSpPr txBox="1"/>
          <p:nvPr/>
        </p:nvSpPr>
        <p:spPr>
          <a:xfrm>
            <a:off x="2699792" y="1844824"/>
            <a:ext cx="367240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4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Clique aqui para a próxima pergunta!</a:t>
            </a:r>
            <a:endParaRPr lang="pt-BR" sz="4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51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11705"/>
            <a:ext cx="8662563" cy="4965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1691680" y="548680"/>
            <a:ext cx="5256584" cy="1162050"/>
          </a:xfrm>
        </p:spPr>
        <p:txBody>
          <a:bodyPr>
            <a:noAutofit/>
          </a:bodyPr>
          <a:lstStyle/>
          <a:p>
            <a:r>
              <a:rPr lang="pt-PT" sz="3600" dirty="0" smtClean="0"/>
              <a:t>5.Quem foi Marcos?</a:t>
            </a:r>
            <a:endParaRPr lang="pt-BR" sz="3600" dirty="0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sz="half" idx="2"/>
          </p:nvPr>
        </p:nvSpPr>
        <p:spPr>
          <a:xfrm>
            <a:off x="611560" y="1916832"/>
            <a:ext cx="7128792" cy="3816424"/>
          </a:xfrm>
        </p:spPr>
        <p:txBody>
          <a:bodyPr>
            <a:noAutofit/>
          </a:bodyPr>
          <a:lstStyle/>
          <a:p>
            <a:pPr algn="just"/>
            <a:r>
              <a:rPr lang="pt-PT" sz="2000" dirty="0"/>
              <a:t>A</a:t>
            </a:r>
            <a:r>
              <a:rPr lang="pt-PT" sz="2000" dirty="0" smtClean="0"/>
              <a:t> – Jovem trabalhador que, logo na infância, virou um importante doutor da lei Judaica, ensinando nas sinagogas, procurando sempre aplicar com rigor as leis;</a:t>
            </a:r>
            <a:endParaRPr lang="pt-PT" sz="2000" dirty="0"/>
          </a:p>
          <a:p>
            <a:pPr algn="just"/>
            <a:r>
              <a:rPr lang="pt-PT" sz="2000" dirty="0"/>
              <a:t>B</a:t>
            </a:r>
            <a:r>
              <a:rPr lang="pt-PT" sz="2000" dirty="0" smtClean="0"/>
              <a:t> – Ancião, morador da cidade de Hebron, que conheceu Jesus Cristo pessoalmente. Divulgou o Cristianismo e acabou morrendo queimado por membros da sinagoga.</a:t>
            </a:r>
          </a:p>
          <a:p>
            <a:pPr algn="just"/>
            <a:r>
              <a:rPr lang="pt-PT" sz="2000" dirty="0" smtClean="0"/>
              <a:t>C – Pescador da região de Tiberíades. Conheceu Jesus Cristo após as suas pregações na beira do lago de Genesaré.</a:t>
            </a:r>
          </a:p>
          <a:p>
            <a:pPr algn="just"/>
            <a:r>
              <a:rPr lang="pt-PT" sz="2000" dirty="0" smtClean="0"/>
              <a:t>D – Jovem que, logo cedo, deixou a família para ingressar a seita Essenica e após conhecer Jesus Cristo. </a:t>
            </a:r>
          </a:p>
        </p:txBody>
      </p:sp>
    </p:spTree>
    <p:extLst>
      <p:ext uri="{BB962C8B-B14F-4D97-AF65-F5344CB8AC3E}">
        <p14:creationId xmlns:p14="http://schemas.microsoft.com/office/powerpoint/2010/main" val="2947629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2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aixa para cima 4">
            <a:hlinkClick r:id="rId2" action="ppaction://hlinksldjump"/>
          </p:cNvPr>
          <p:cNvSpPr/>
          <p:nvPr/>
        </p:nvSpPr>
        <p:spPr>
          <a:xfrm>
            <a:off x="395536" y="1412776"/>
            <a:ext cx="8136904" cy="3744416"/>
          </a:xfrm>
          <a:prstGeom prst="ribbon2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CaixaDeTexto 5">
            <a:hlinkClick r:id="rId2" action="ppaction://hlinksldjump"/>
          </p:cNvPr>
          <p:cNvSpPr txBox="1"/>
          <p:nvPr/>
        </p:nvSpPr>
        <p:spPr>
          <a:xfrm>
            <a:off x="2699792" y="1844824"/>
            <a:ext cx="367240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4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Clique aqui para a próxima pergunta!</a:t>
            </a:r>
            <a:endParaRPr lang="pt-BR" sz="4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51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836712"/>
            <a:ext cx="8640961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467544" y="1196752"/>
            <a:ext cx="7092280" cy="576064"/>
          </a:xfrm>
        </p:spPr>
        <p:txBody>
          <a:bodyPr>
            <a:noAutofit/>
          </a:bodyPr>
          <a:lstStyle/>
          <a:p>
            <a:pPr algn="ctr"/>
            <a:r>
              <a:rPr lang="pt-PT" sz="2800" dirty="0" smtClean="0"/>
              <a:t>6.Como Marcos entrou no grupo dos Essênios?</a:t>
            </a:r>
            <a:endParaRPr lang="pt-BR" sz="2800" dirty="0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sz="half" idx="2"/>
          </p:nvPr>
        </p:nvSpPr>
        <p:spPr>
          <a:xfrm>
            <a:off x="539552" y="2132856"/>
            <a:ext cx="7200800" cy="2088232"/>
          </a:xfrm>
        </p:spPr>
        <p:txBody>
          <a:bodyPr>
            <a:noAutofit/>
          </a:bodyPr>
          <a:lstStyle/>
          <a:p>
            <a:pPr algn="just"/>
            <a:r>
              <a:rPr lang="pt-PT" sz="2000" dirty="0"/>
              <a:t>A</a:t>
            </a:r>
            <a:r>
              <a:rPr lang="pt-PT" sz="2000" dirty="0" smtClean="0"/>
              <a:t> – Devido o seu grande progresso espiritual em vidas anteriores e genealidade, pouco estudou as ciências fundamentais;</a:t>
            </a:r>
            <a:endParaRPr lang="pt-PT" sz="2000" dirty="0"/>
          </a:p>
          <a:p>
            <a:pPr algn="just"/>
            <a:r>
              <a:rPr lang="pt-PT" sz="2000" dirty="0"/>
              <a:t>B</a:t>
            </a:r>
            <a:r>
              <a:rPr lang="pt-PT" sz="2000" dirty="0" smtClean="0"/>
              <a:t> – Para o trabalho que a seita Essênica realizava, não era necessário o estudo preparatório;</a:t>
            </a:r>
          </a:p>
          <a:p>
            <a:pPr algn="just"/>
            <a:r>
              <a:rPr lang="pt-PT" sz="2000" dirty="0" smtClean="0"/>
              <a:t>C – Ele teve de passar para uma preparação como todos os jovens da idade dele;</a:t>
            </a:r>
          </a:p>
          <a:p>
            <a:pPr algn="just"/>
            <a:r>
              <a:rPr lang="pt-PT" sz="2000" dirty="0" smtClean="0"/>
              <a:t>D – Marcos fez os estudos preparatórios, logo após alguns meses, assumiu grandes trabalhos, devido o seu porte espiritual;</a:t>
            </a:r>
          </a:p>
        </p:txBody>
      </p:sp>
    </p:spTree>
    <p:extLst>
      <p:ext uri="{BB962C8B-B14F-4D97-AF65-F5344CB8AC3E}">
        <p14:creationId xmlns:p14="http://schemas.microsoft.com/office/powerpoint/2010/main" val="3131387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0" dur="2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aixa para cima 4">
            <a:hlinkClick r:id="rId2" action="ppaction://hlinksldjump"/>
          </p:cNvPr>
          <p:cNvSpPr/>
          <p:nvPr/>
        </p:nvSpPr>
        <p:spPr>
          <a:xfrm>
            <a:off x="395536" y="1412776"/>
            <a:ext cx="8136904" cy="3744416"/>
          </a:xfrm>
          <a:prstGeom prst="ribbon2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CaixaDeTexto 5">
            <a:hlinkClick r:id="rId2" action="ppaction://hlinksldjump"/>
          </p:cNvPr>
          <p:cNvSpPr txBox="1"/>
          <p:nvPr/>
        </p:nvSpPr>
        <p:spPr>
          <a:xfrm>
            <a:off x="2699792" y="1844824"/>
            <a:ext cx="367240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4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Clique aqui para a próxima pergunta!</a:t>
            </a:r>
            <a:endParaRPr lang="pt-BR" sz="4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51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952307"/>
            <a:ext cx="8640960" cy="4996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-396552" y="1268760"/>
            <a:ext cx="8784976" cy="1162050"/>
          </a:xfrm>
        </p:spPr>
        <p:txBody>
          <a:bodyPr>
            <a:noAutofit/>
          </a:bodyPr>
          <a:lstStyle/>
          <a:p>
            <a:pPr algn="ctr"/>
            <a:r>
              <a:rPr lang="pt-PT" sz="2800" dirty="0"/>
              <a:t>7</a:t>
            </a:r>
            <a:r>
              <a:rPr lang="pt-PT" sz="2800" dirty="0" smtClean="0"/>
              <a:t>.Quais </a:t>
            </a:r>
            <a:r>
              <a:rPr lang="pt-PT" sz="2800" dirty="0"/>
              <a:t>os trabalhos desenvolvidos pelo </a:t>
            </a:r>
            <a:r>
              <a:rPr lang="pt-PT" sz="2800" dirty="0" smtClean="0"/>
              <a:t>grupo </a:t>
            </a:r>
            <a:r>
              <a:rPr lang="pt-PT" sz="2800" dirty="0" smtClean="0"/>
              <a:t/>
            </a:r>
            <a:br>
              <a:rPr lang="pt-PT" sz="2800" dirty="0" smtClean="0"/>
            </a:br>
            <a:r>
              <a:rPr lang="pt-PT" sz="2800" dirty="0" smtClean="0"/>
              <a:t>Essênico</a:t>
            </a:r>
            <a:r>
              <a:rPr lang="pt-PT" sz="2800" dirty="0" smtClean="0"/>
              <a:t>, no qual, Marcos </a:t>
            </a:r>
            <a:r>
              <a:rPr lang="pt-PT" sz="2800" dirty="0"/>
              <a:t>participava?</a:t>
            </a:r>
            <a:endParaRPr lang="pt-BR" sz="2800" dirty="0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sz="half" idx="2"/>
          </p:nvPr>
        </p:nvSpPr>
        <p:spPr>
          <a:xfrm>
            <a:off x="395536" y="2636912"/>
            <a:ext cx="7272808" cy="5162252"/>
          </a:xfrm>
        </p:spPr>
        <p:txBody>
          <a:bodyPr>
            <a:noAutofit/>
          </a:bodyPr>
          <a:lstStyle/>
          <a:p>
            <a:pPr algn="just"/>
            <a:r>
              <a:rPr lang="pt-PT" sz="2000" dirty="0"/>
              <a:t>A</a:t>
            </a:r>
            <a:r>
              <a:rPr lang="pt-PT" sz="2000" dirty="0" smtClean="0"/>
              <a:t> – Cuidavam dos enfermos, com uso de medicamentos, as vezes com doações de roupas e alimentos;</a:t>
            </a:r>
            <a:endParaRPr lang="pt-PT" sz="2000" dirty="0"/>
          </a:p>
          <a:p>
            <a:pPr algn="just"/>
            <a:r>
              <a:rPr lang="pt-PT" sz="2000" dirty="0"/>
              <a:t>B</a:t>
            </a:r>
            <a:r>
              <a:rPr lang="pt-PT" sz="2000" dirty="0" smtClean="0"/>
              <a:t> – Trabalhavam com cerâmica</a:t>
            </a:r>
            <a:r>
              <a:rPr lang="pt-PT" sz="2000" dirty="0"/>
              <a:t>, </a:t>
            </a:r>
            <a:r>
              <a:rPr lang="pt-PT" sz="2000" dirty="0" smtClean="0"/>
              <a:t>carpintaria, artes, música</a:t>
            </a:r>
            <a:r>
              <a:rPr lang="pt-PT" sz="2000" dirty="0"/>
              <a:t>, </a:t>
            </a:r>
            <a:r>
              <a:rPr lang="pt-PT" sz="2000" dirty="0" smtClean="0"/>
              <a:t>além de cuidar dos enfermos;</a:t>
            </a:r>
          </a:p>
          <a:p>
            <a:pPr algn="just"/>
            <a:r>
              <a:rPr lang="pt-PT" sz="2000" dirty="0" smtClean="0"/>
              <a:t>C – Cuidavam dos enfermos, principalmente, pois os outros trabalhos eram futilidades quando se tratava da caridade; </a:t>
            </a:r>
          </a:p>
          <a:p>
            <a:pPr algn="just"/>
            <a:r>
              <a:rPr lang="pt-PT" sz="2000" dirty="0" smtClean="0"/>
              <a:t>D – Realizavam, principalmente, trabalhos espirituais de cura. Algumas vezes se dedicavam aos  outros trabalhos pois grande parte dos Essênios trabalhavam no comércio e no exército romano;</a:t>
            </a:r>
          </a:p>
        </p:txBody>
      </p:sp>
    </p:spTree>
    <p:extLst>
      <p:ext uri="{BB962C8B-B14F-4D97-AF65-F5344CB8AC3E}">
        <p14:creationId xmlns:p14="http://schemas.microsoft.com/office/powerpoint/2010/main" val="372550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2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aixa para cima 4">
            <a:hlinkClick r:id="rId2" action="ppaction://hlinksldjump"/>
          </p:cNvPr>
          <p:cNvSpPr/>
          <p:nvPr/>
        </p:nvSpPr>
        <p:spPr>
          <a:xfrm>
            <a:off x="395536" y="1412776"/>
            <a:ext cx="8136904" cy="3744416"/>
          </a:xfrm>
          <a:prstGeom prst="ribbon2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CaixaDeTexto 5">
            <a:hlinkClick r:id="rId2" action="ppaction://hlinksldjump"/>
          </p:cNvPr>
          <p:cNvSpPr txBox="1"/>
          <p:nvPr/>
        </p:nvSpPr>
        <p:spPr>
          <a:xfrm>
            <a:off x="2699792" y="1844824"/>
            <a:ext cx="367240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4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Clique aqui para a próxima pergunta!</a:t>
            </a:r>
            <a:endParaRPr lang="pt-BR" sz="4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51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908720"/>
            <a:ext cx="8746370" cy="4931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467544" y="908720"/>
            <a:ext cx="7128792" cy="1162050"/>
          </a:xfrm>
        </p:spPr>
        <p:txBody>
          <a:bodyPr>
            <a:noAutofit/>
          </a:bodyPr>
          <a:lstStyle/>
          <a:p>
            <a:pPr algn="ctr"/>
            <a:r>
              <a:rPr lang="pt-PT" sz="3200" dirty="0"/>
              <a:t>8</a:t>
            </a:r>
            <a:r>
              <a:rPr lang="pt-PT" sz="3200" dirty="0" smtClean="0"/>
              <a:t>.Qual foi a tarefa que Jesus, </a:t>
            </a:r>
            <a:r>
              <a:rPr lang="pt-PT" sz="3200" dirty="0" smtClean="0"/>
              <a:t/>
            </a:r>
            <a:br>
              <a:rPr lang="pt-PT" sz="3200" dirty="0" smtClean="0"/>
            </a:br>
            <a:r>
              <a:rPr lang="pt-PT" sz="3200" dirty="0" smtClean="0"/>
              <a:t>ainda </a:t>
            </a:r>
            <a:r>
              <a:rPr lang="pt-PT" sz="3200" dirty="0" smtClean="0"/>
              <a:t>jovem, deixou para Marcos?</a:t>
            </a:r>
            <a:endParaRPr lang="pt-BR" sz="3200" dirty="0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sz="half" idx="2"/>
          </p:nvPr>
        </p:nvSpPr>
        <p:spPr>
          <a:xfrm>
            <a:off x="323528" y="2636912"/>
            <a:ext cx="7416824" cy="3362052"/>
          </a:xfrm>
        </p:spPr>
        <p:txBody>
          <a:bodyPr>
            <a:noAutofit/>
          </a:bodyPr>
          <a:lstStyle/>
          <a:p>
            <a:pPr algn="just"/>
            <a:r>
              <a:rPr lang="pt-PT" sz="1800" dirty="0"/>
              <a:t>A</a:t>
            </a:r>
            <a:r>
              <a:rPr lang="pt-PT" sz="1800" dirty="0" smtClean="0"/>
              <a:t> – Divulgar o trabalho do bem, da caridade, porém, só ajudando pessoas que eram da mesma religião, pois só elas entendiam a ajuda que recebiam;</a:t>
            </a:r>
            <a:endParaRPr lang="pt-PT" sz="1800" dirty="0"/>
          </a:p>
          <a:p>
            <a:pPr algn="just"/>
            <a:r>
              <a:rPr lang="pt-PT" sz="1800" dirty="0"/>
              <a:t>B</a:t>
            </a:r>
            <a:r>
              <a:rPr lang="pt-PT" sz="1800" dirty="0" smtClean="0"/>
              <a:t> – Divulgar o Judaísmo, mas principalmente, as leis mosaicas com a rigidez que somente Marcos poderia fazer;</a:t>
            </a:r>
          </a:p>
          <a:p>
            <a:pPr algn="just"/>
            <a:r>
              <a:rPr lang="pt-PT" sz="1800" dirty="0" smtClean="0"/>
              <a:t>C – Pregar a necessidade de abster o consumo de carne, da prática da higiene entre os pobres, e principalmente, criar locais de amparo como a Chácara das Flores;</a:t>
            </a:r>
          </a:p>
          <a:p>
            <a:pPr algn="just"/>
            <a:r>
              <a:rPr lang="pt-PT" sz="1800" dirty="0" smtClean="0"/>
              <a:t>D – Os trabalhos de ajuda aos necessitados eram importantes, porém, era necessário ir ao encontro dos infortúnios ocultos</a:t>
            </a:r>
            <a:r>
              <a:rPr lang="pt-PT" sz="1800" dirty="0"/>
              <a:t>;</a:t>
            </a:r>
            <a:endParaRPr lang="pt-PT" sz="1800" dirty="0" smtClean="0"/>
          </a:p>
        </p:txBody>
      </p:sp>
    </p:spTree>
    <p:extLst>
      <p:ext uri="{BB962C8B-B14F-4D97-AF65-F5344CB8AC3E}">
        <p14:creationId xmlns:p14="http://schemas.microsoft.com/office/powerpoint/2010/main" val="332498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0" dur="2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36C0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36712"/>
            <a:ext cx="8568952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80347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aixa para cima 4">
            <a:hlinkClick r:id="rId2" action="ppaction://hlinksldjump"/>
          </p:cNvPr>
          <p:cNvSpPr/>
          <p:nvPr/>
        </p:nvSpPr>
        <p:spPr>
          <a:xfrm>
            <a:off x="395536" y="1412776"/>
            <a:ext cx="8136904" cy="3744416"/>
          </a:xfrm>
          <a:prstGeom prst="ribbon2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CaixaDeTexto 5">
            <a:hlinkClick r:id="rId2" action="ppaction://hlinksldjump"/>
          </p:cNvPr>
          <p:cNvSpPr txBox="1"/>
          <p:nvPr/>
        </p:nvSpPr>
        <p:spPr>
          <a:xfrm>
            <a:off x="2699792" y="1844824"/>
            <a:ext cx="367240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4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Clique aqui para a próxima pergunta!</a:t>
            </a:r>
            <a:endParaRPr lang="pt-BR" sz="4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51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87267"/>
            <a:ext cx="8730062" cy="5291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ítulo 6"/>
          <p:cNvSpPr>
            <a:spLocks noGrp="1"/>
          </p:cNvSpPr>
          <p:nvPr>
            <p:ph type="title"/>
          </p:nvPr>
        </p:nvSpPr>
        <p:spPr>
          <a:xfrm>
            <a:off x="251520" y="1268760"/>
            <a:ext cx="7560840" cy="1162050"/>
          </a:xfrm>
        </p:spPr>
        <p:txBody>
          <a:bodyPr>
            <a:noAutofit/>
          </a:bodyPr>
          <a:lstStyle/>
          <a:p>
            <a:pPr algn="ctr"/>
            <a:r>
              <a:rPr lang="pt-PT" sz="3200" dirty="0"/>
              <a:t>9</a:t>
            </a:r>
            <a:r>
              <a:rPr lang="pt-PT" sz="3200" dirty="0" smtClean="0"/>
              <a:t>.Indique qual o principal </a:t>
            </a:r>
            <a:r>
              <a:rPr lang="pt-PT" sz="3200" dirty="0" smtClean="0"/>
              <a:t>ensinamento</a:t>
            </a:r>
            <a:br>
              <a:rPr lang="pt-PT" sz="3200" dirty="0" smtClean="0"/>
            </a:br>
            <a:r>
              <a:rPr lang="pt-PT" sz="3200" dirty="0" smtClean="0"/>
              <a:t> </a:t>
            </a:r>
            <a:r>
              <a:rPr lang="pt-PT" sz="3200" dirty="0" smtClean="0"/>
              <a:t>que Jesus deixou para Marcos e os Essênios...</a:t>
            </a:r>
            <a:endParaRPr lang="pt-BR" sz="3200" dirty="0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sz="half" idx="2"/>
          </p:nvPr>
        </p:nvSpPr>
        <p:spPr>
          <a:xfrm>
            <a:off x="323528" y="2564904"/>
            <a:ext cx="7488832" cy="2880320"/>
          </a:xfrm>
        </p:spPr>
        <p:txBody>
          <a:bodyPr>
            <a:noAutofit/>
          </a:bodyPr>
          <a:lstStyle/>
          <a:p>
            <a:pPr algn="just"/>
            <a:r>
              <a:rPr lang="pt-PT" sz="1600" dirty="0"/>
              <a:t>A</a:t>
            </a:r>
            <a:r>
              <a:rPr lang="pt-PT" sz="1600" dirty="0" smtClean="0"/>
              <a:t> – Além de auxiliar aos necessitados, também divulgar o Evangelho, ir ao encontro dos antros da revolta, onde predominam as aflições;</a:t>
            </a:r>
            <a:endParaRPr lang="pt-PT" sz="1600" dirty="0"/>
          </a:p>
          <a:p>
            <a:pPr algn="just"/>
            <a:r>
              <a:rPr lang="pt-PT" sz="1600" dirty="0"/>
              <a:t>B</a:t>
            </a:r>
            <a:r>
              <a:rPr lang="pt-PT" sz="1600" dirty="0" smtClean="0"/>
              <a:t> – Ir ao encontro dos antros da revolta, conquistando novos adeptos ao Cristianismo, objetivando o aumento do grupo de Cristãos;</a:t>
            </a:r>
          </a:p>
          <a:p>
            <a:pPr algn="just"/>
            <a:r>
              <a:rPr lang="pt-PT" sz="1600" dirty="0" smtClean="0"/>
              <a:t>C – Aprenderem que a necessidade do desapego material é importantíssima e ,portanto, deveriam deixar de ser tão rigorosos com a higiene, com a questão do casamento, entre outros fatores;</a:t>
            </a:r>
          </a:p>
          <a:p>
            <a:pPr algn="just"/>
            <a:r>
              <a:rPr lang="pt-PT" sz="1600" dirty="0" smtClean="0"/>
              <a:t>D – Sublimar o espírito através do trabalho árduo, deixando para trás todo o materialismo, família, buscando conventos e locais para isolação e depuração da alma;</a:t>
            </a:r>
          </a:p>
        </p:txBody>
      </p:sp>
    </p:spTree>
    <p:extLst>
      <p:ext uri="{BB962C8B-B14F-4D97-AF65-F5344CB8AC3E}">
        <p14:creationId xmlns:p14="http://schemas.microsoft.com/office/powerpoint/2010/main" val="4182224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0" dur="2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36C0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aixa para cima 4">
            <a:hlinkClick r:id="rId2" action="ppaction://hlinksldjump"/>
          </p:cNvPr>
          <p:cNvSpPr/>
          <p:nvPr/>
        </p:nvSpPr>
        <p:spPr>
          <a:xfrm>
            <a:off x="395536" y="1412776"/>
            <a:ext cx="8136904" cy="3744416"/>
          </a:xfrm>
          <a:prstGeom prst="ribbon2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CaixaDeTexto 5">
            <a:hlinkClick r:id="rId2" action="ppaction://hlinksldjump"/>
          </p:cNvPr>
          <p:cNvSpPr txBox="1"/>
          <p:nvPr/>
        </p:nvSpPr>
        <p:spPr>
          <a:xfrm>
            <a:off x="2699792" y="1844824"/>
            <a:ext cx="367240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4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Clique aqui para a próxima pergunta!</a:t>
            </a:r>
            <a:endParaRPr lang="pt-BR" sz="4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51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476672"/>
            <a:ext cx="8640960" cy="5878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3861048"/>
            <a:ext cx="7772400" cy="1470025"/>
          </a:xfrm>
        </p:spPr>
        <p:txBody>
          <a:bodyPr>
            <a:noAutofit/>
          </a:bodyPr>
          <a:lstStyle/>
          <a:p>
            <a:r>
              <a:rPr lang="pt-PT" sz="5400" dirty="0" smtClean="0"/>
              <a:t>Marcos: o primeiro mártir da nova aliança do amor</a:t>
            </a:r>
            <a:endParaRPr lang="pt-BR" sz="5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276800"/>
            <a:ext cx="6400800" cy="1752600"/>
          </a:xfrm>
        </p:spPr>
        <p:txBody>
          <a:bodyPr>
            <a:normAutofit/>
          </a:bodyPr>
          <a:lstStyle/>
          <a:p>
            <a:r>
              <a:rPr lang="pt-PT" sz="4800" dirty="0" smtClean="0"/>
              <a:t>Quiz</a:t>
            </a:r>
          </a:p>
        </p:txBody>
      </p:sp>
      <p:pic>
        <p:nvPicPr>
          <p:cNvPr id="5" name="Picture 2" descr="http://www.vegetarianismo.com.br/sitio/images/historia/vasoceramic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6754" y="692129"/>
            <a:ext cx="3530490" cy="320030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291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0688"/>
            <a:ext cx="7776864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8401152"/>
              </p:ext>
            </p:extLst>
          </p:nvPr>
        </p:nvGraphicFramePr>
        <p:xfrm>
          <a:off x="1907703" y="620687"/>
          <a:ext cx="5712297" cy="553212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904099"/>
                <a:gridCol w="1904099"/>
                <a:gridCol w="1904099"/>
              </a:tblGrid>
              <a:tr h="1772032">
                <a:tc>
                  <a:txBody>
                    <a:bodyPr/>
                    <a:lstStyle/>
                    <a:p>
                      <a:pPr algn="ctr"/>
                      <a:r>
                        <a:rPr lang="pt-PT" sz="11500" dirty="0" smtClean="0">
                          <a:hlinkClick r:id="rId3" action="ppaction://hlinksldjump"/>
                        </a:rPr>
                        <a:t>1</a:t>
                      </a:r>
                      <a:endParaRPr lang="pt-BR" sz="11500" dirty="0">
                        <a:latin typeface="Algerian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500" dirty="0" smtClean="0">
                          <a:hlinkClick r:id="rId4" action="ppaction://hlinksldjump"/>
                        </a:rPr>
                        <a:t>2</a:t>
                      </a:r>
                      <a:endParaRPr lang="pt-BR" sz="11500" dirty="0">
                        <a:latin typeface="Algerian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500" dirty="0" smtClean="0">
                          <a:hlinkClick r:id="rId5" action="ppaction://hlinksldjump"/>
                        </a:rPr>
                        <a:t>3</a:t>
                      </a:r>
                      <a:endParaRPr lang="pt-BR" sz="11500" dirty="0">
                        <a:latin typeface="Algerian" pitchFamily="82" charset="0"/>
                      </a:endParaRPr>
                    </a:p>
                  </a:txBody>
                  <a:tcPr/>
                </a:tc>
              </a:tr>
              <a:tr h="177203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PT" sz="1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6" action="ppaction://hlinksldjump"/>
                        </a:rPr>
                        <a:t>4</a:t>
                      </a:r>
                      <a:endParaRPr lang="pt-BR" sz="115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PT" sz="1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7" action="ppaction://hlinksldjump"/>
                        </a:rPr>
                        <a:t>5</a:t>
                      </a:r>
                      <a:endParaRPr lang="pt-BR" sz="115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PT" sz="1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8" action="ppaction://hlinksldjump"/>
                        </a:rPr>
                        <a:t>6</a:t>
                      </a:r>
                      <a:endParaRPr lang="pt-BR" sz="115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77203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PT" sz="1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9" action="ppaction://hlinksldjump"/>
                        </a:rPr>
                        <a:t>7</a:t>
                      </a:r>
                      <a:endParaRPr lang="pt-BR" sz="115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PT" sz="1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10" action="ppaction://hlinksldjump"/>
                        </a:rPr>
                        <a:t>8</a:t>
                      </a:r>
                      <a:endParaRPr lang="pt-BR" sz="115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PT" sz="1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11" action="ppaction://hlinksldjump"/>
                        </a:rPr>
                        <a:t>9</a:t>
                      </a:r>
                      <a:endParaRPr lang="pt-BR" sz="115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416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80729"/>
            <a:ext cx="8422579" cy="4893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1078432" y="908720"/>
            <a:ext cx="6624736" cy="1162050"/>
          </a:xfrm>
        </p:spPr>
        <p:txBody>
          <a:bodyPr>
            <a:noAutofit/>
          </a:bodyPr>
          <a:lstStyle/>
          <a:p>
            <a:r>
              <a:rPr lang="pt-PT" sz="3600" dirty="0" smtClean="0"/>
              <a:t>1.Quem foram os Essênios?</a:t>
            </a:r>
            <a:endParaRPr lang="pt-BR" sz="3600" dirty="0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sz="half" idx="2"/>
          </p:nvPr>
        </p:nvSpPr>
        <p:spPr>
          <a:xfrm>
            <a:off x="1115616" y="2420888"/>
            <a:ext cx="6336704" cy="3866108"/>
          </a:xfrm>
        </p:spPr>
        <p:txBody>
          <a:bodyPr>
            <a:noAutofit/>
          </a:bodyPr>
          <a:lstStyle/>
          <a:p>
            <a:pPr algn="just"/>
            <a:r>
              <a:rPr lang="pt-PT" sz="1800" dirty="0"/>
              <a:t>A</a:t>
            </a:r>
            <a:r>
              <a:rPr lang="pt-PT" sz="1800" dirty="0" smtClean="0"/>
              <a:t> – Seita Judaica que existia desde 150 a.C, que acreditavam na ressurreição e imortalidade da alma;</a:t>
            </a:r>
            <a:endParaRPr lang="pt-PT" sz="1800" dirty="0"/>
          </a:p>
          <a:p>
            <a:pPr algn="just"/>
            <a:r>
              <a:rPr lang="pt-PT" sz="1800" dirty="0"/>
              <a:t>B</a:t>
            </a:r>
            <a:r>
              <a:rPr lang="pt-PT" sz="1800" dirty="0" smtClean="0"/>
              <a:t> – Seita Judaica extremista que existia desde 150 a.C. Esta seita defendia, rigorosamente, as punições severas para aqueles que desviavam das lições do velho testamento;</a:t>
            </a:r>
          </a:p>
          <a:p>
            <a:pPr algn="just"/>
            <a:r>
              <a:rPr lang="pt-PT" sz="1800" dirty="0" smtClean="0"/>
              <a:t>C – Seita Judaica que surgiu, aproximadamente, 150 d.C, que acreditavam na ressurreição e imortalidade da alma;</a:t>
            </a:r>
          </a:p>
          <a:p>
            <a:pPr algn="just"/>
            <a:r>
              <a:rPr lang="pt-PT" sz="1800" dirty="0" smtClean="0"/>
              <a:t>D - Seita Judaica extremista que surgiu, aproximadamente, 150 d.C. Esta seita defendia, rigorosamente, as punições severas para aqueles que desviavam das lições do velho e do novo testamento;</a:t>
            </a:r>
          </a:p>
        </p:txBody>
      </p:sp>
    </p:spTree>
    <p:extLst>
      <p:ext uri="{BB962C8B-B14F-4D97-AF65-F5344CB8AC3E}">
        <p14:creationId xmlns:p14="http://schemas.microsoft.com/office/powerpoint/2010/main" val="3160897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aixa para cima 4">
            <a:hlinkClick r:id="rId2" action="ppaction://hlinksldjump"/>
          </p:cNvPr>
          <p:cNvSpPr/>
          <p:nvPr/>
        </p:nvSpPr>
        <p:spPr>
          <a:xfrm>
            <a:off x="395536" y="1412776"/>
            <a:ext cx="8136904" cy="3744416"/>
          </a:xfrm>
          <a:prstGeom prst="ribbon2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CaixaDeTexto 5">
            <a:hlinkClick r:id="rId2" action="ppaction://hlinksldjump"/>
          </p:cNvPr>
          <p:cNvSpPr txBox="1"/>
          <p:nvPr/>
        </p:nvSpPr>
        <p:spPr>
          <a:xfrm>
            <a:off x="2699792" y="1844824"/>
            <a:ext cx="367240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4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Clique aqui para a próxima pergunta!</a:t>
            </a:r>
            <a:endParaRPr lang="pt-BR" sz="4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44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847622"/>
            <a:ext cx="8424936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755576" y="548680"/>
            <a:ext cx="7308304" cy="1162050"/>
          </a:xfrm>
        </p:spPr>
        <p:txBody>
          <a:bodyPr>
            <a:noAutofit/>
          </a:bodyPr>
          <a:lstStyle/>
          <a:p>
            <a:r>
              <a:rPr lang="pt-PT" sz="3600" dirty="0" smtClean="0"/>
              <a:t>2.Qual era o objetivo dos Essênios?</a:t>
            </a:r>
            <a:endParaRPr lang="pt-BR" sz="3600" dirty="0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sz="half" idx="2"/>
          </p:nvPr>
        </p:nvSpPr>
        <p:spPr>
          <a:xfrm>
            <a:off x="827584" y="2060848"/>
            <a:ext cx="6912768" cy="3605460"/>
          </a:xfrm>
        </p:spPr>
        <p:txBody>
          <a:bodyPr>
            <a:noAutofit/>
          </a:bodyPr>
          <a:lstStyle/>
          <a:p>
            <a:pPr algn="just"/>
            <a:r>
              <a:rPr lang="pt-PT" sz="1800" dirty="0"/>
              <a:t>A</a:t>
            </a:r>
            <a:r>
              <a:rPr lang="pt-PT" sz="1800" dirty="0" smtClean="0"/>
              <a:t> – Divulgar a necessidade do isolamento pessoal para conquista da evolução espiritual;</a:t>
            </a:r>
            <a:endParaRPr lang="pt-PT" sz="1800" dirty="0"/>
          </a:p>
          <a:p>
            <a:pPr algn="just"/>
            <a:r>
              <a:rPr lang="pt-PT" sz="1800" dirty="0"/>
              <a:t>B</a:t>
            </a:r>
            <a:r>
              <a:rPr lang="pt-PT" sz="1800" dirty="0" smtClean="0"/>
              <a:t> – Responsáveis pela administração das grandes cidades da palestina e regiões próximas. Alguns ainda eram responsáveis pelas sinagogas, por isso a sua importância;</a:t>
            </a:r>
          </a:p>
          <a:p>
            <a:pPr algn="just"/>
            <a:r>
              <a:rPr lang="pt-PT" sz="1800" dirty="0" smtClean="0"/>
              <a:t>C – Seita que esperava o Cordeiro de Deus (Jesus Cristo) através do trabalho na lavoura, artesanato e artes, além do auxílio aos necessitados;</a:t>
            </a:r>
          </a:p>
          <a:p>
            <a:pPr algn="just"/>
            <a:r>
              <a:rPr lang="pt-PT" sz="1800" dirty="0" smtClean="0"/>
              <a:t>D – Responsáveis pela administração de pequenas lojas nas cidades, apesar de não serem muito disciplinados e terem uma vida com alguns vícios, por isso, a sua extinção ocorreu logo após a vinda do Cristo;</a:t>
            </a:r>
          </a:p>
        </p:txBody>
      </p:sp>
    </p:spTree>
    <p:extLst>
      <p:ext uri="{BB962C8B-B14F-4D97-AF65-F5344CB8AC3E}">
        <p14:creationId xmlns:p14="http://schemas.microsoft.com/office/powerpoint/2010/main" val="1798908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aixa para cima 4">
            <a:hlinkClick r:id="rId2" action="ppaction://hlinksldjump"/>
          </p:cNvPr>
          <p:cNvSpPr/>
          <p:nvPr/>
        </p:nvSpPr>
        <p:spPr>
          <a:xfrm>
            <a:off x="395536" y="1412776"/>
            <a:ext cx="8136904" cy="3744416"/>
          </a:xfrm>
          <a:prstGeom prst="ribbon2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CaixaDeTexto 5">
            <a:hlinkClick r:id="rId2" action="ppaction://hlinksldjump"/>
          </p:cNvPr>
          <p:cNvSpPr txBox="1"/>
          <p:nvPr/>
        </p:nvSpPr>
        <p:spPr>
          <a:xfrm>
            <a:off x="2699792" y="1844824"/>
            <a:ext cx="367240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4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Clique aqui para a próxima pergunta!</a:t>
            </a:r>
            <a:endParaRPr lang="pt-BR" sz="4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51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08720"/>
            <a:ext cx="8428748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683568" y="1052736"/>
            <a:ext cx="6696744" cy="1162050"/>
          </a:xfrm>
        </p:spPr>
        <p:txBody>
          <a:bodyPr>
            <a:noAutofit/>
          </a:bodyPr>
          <a:lstStyle/>
          <a:p>
            <a:pPr algn="ctr"/>
            <a:r>
              <a:rPr lang="pt-PT" sz="3200" dirty="0" smtClean="0"/>
              <a:t>3.Qual a interpretação correta do lema dos Essênios?</a:t>
            </a:r>
            <a:endParaRPr lang="pt-BR" sz="3200" dirty="0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sz="half" idx="2"/>
          </p:nvPr>
        </p:nvSpPr>
        <p:spPr>
          <a:xfrm>
            <a:off x="467544" y="2276872"/>
            <a:ext cx="6984776" cy="3024336"/>
          </a:xfrm>
        </p:spPr>
        <p:txBody>
          <a:bodyPr>
            <a:noAutofit/>
          </a:bodyPr>
          <a:lstStyle/>
          <a:p>
            <a:pPr algn="just"/>
            <a:r>
              <a:rPr lang="pt-PT" sz="2400" dirty="0"/>
              <a:t>A</a:t>
            </a:r>
            <a:r>
              <a:rPr lang="pt-PT" sz="2400" dirty="0" smtClean="0"/>
              <a:t> – Ajudar a todos;</a:t>
            </a:r>
          </a:p>
          <a:p>
            <a:pPr algn="just"/>
            <a:r>
              <a:rPr lang="pt-PT" sz="2400" dirty="0" smtClean="0"/>
              <a:t>B </a:t>
            </a:r>
            <a:r>
              <a:rPr lang="pt-PT" sz="2400" dirty="0" smtClean="0"/>
              <a:t>– Somente com trabalho é possível ajudar o próximo com silêncio;</a:t>
            </a:r>
          </a:p>
          <a:p>
            <a:pPr algn="just"/>
            <a:r>
              <a:rPr lang="pt-PT" sz="2400" dirty="0" smtClean="0"/>
              <a:t>C </a:t>
            </a:r>
            <a:r>
              <a:rPr lang="pt-PT" sz="2400" dirty="0" smtClean="0"/>
              <a:t>– Servir, orar, sem esperar nada em troca, tampouco chamar atenção;</a:t>
            </a:r>
          </a:p>
          <a:p>
            <a:pPr algn="just"/>
            <a:r>
              <a:rPr lang="pt-PT" sz="2400" dirty="0" smtClean="0"/>
              <a:t>D </a:t>
            </a:r>
            <a:r>
              <a:rPr lang="pt-PT" sz="2400" dirty="0" smtClean="0"/>
              <a:t>– Somente é possível ajudar o próximo através do trabalho e obter o silêncio;</a:t>
            </a:r>
          </a:p>
          <a:p>
            <a:pPr algn="just"/>
            <a:endParaRPr lang="pt-PT" sz="1800" dirty="0" smtClean="0"/>
          </a:p>
        </p:txBody>
      </p:sp>
    </p:spTree>
    <p:extLst>
      <p:ext uri="{BB962C8B-B14F-4D97-AF65-F5344CB8AC3E}">
        <p14:creationId xmlns:p14="http://schemas.microsoft.com/office/powerpoint/2010/main" val="190631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1113</TotalTime>
  <Words>1037</Words>
  <Application>Microsoft Office PowerPoint</Application>
  <PresentationFormat>Apresentação na tela (4:3)</PresentationFormat>
  <Paragraphs>69</Paragraphs>
  <Slides>22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3" baseType="lpstr">
      <vt:lpstr>Tema do Office</vt:lpstr>
      <vt:lpstr>Apresentação do PowerPoint</vt:lpstr>
      <vt:lpstr>Apresentação do PowerPoint</vt:lpstr>
      <vt:lpstr>Marcos: o primeiro mártir da nova aliança do amor</vt:lpstr>
      <vt:lpstr>Apresentação do PowerPoint</vt:lpstr>
      <vt:lpstr>1.Quem foram os Essênios?</vt:lpstr>
      <vt:lpstr>Apresentação do PowerPoint</vt:lpstr>
      <vt:lpstr>2.Qual era o objetivo dos Essênios?</vt:lpstr>
      <vt:lpstr>Apresentação do PowerPoint</vt:lpstr>
      <vt:lpstr>3.Qual a interpretação correta do lema dos Essênios?</vt:lpstr>
      <vt:lpstr>Apresentação do PowerPoint</vt:lpstr>
      <vt:lpstr>4.Qual comparação abaixo podemos afirmar corretamente?</vt:lpstr>
      <vt:lpstr>Apresentação do PowerPoint</vt:lpstr>
      <vt:lpstr>5.Quem foi Marcos?</vt:lpstr>
      <vt:lpstr>Apresentação do PowerPoint</vt:lpstr>
      <vt:lpstr>6.Como Marcos entrou no grupo dos Essênios?</vt:lpstr>
      <vt:lpstr>Apresentação do PowerPoint</vt:lpstr>
      <vt:lpstr>7.Quais os trabalhos desenvolvidos pelo grupo  Essênico, no qual, Marcos participava?</vt:lpstr>
      <vt:lpstr>Apresentação do PowerPoint</vt:lpstr>
      <vt:lpstr>8.Qual foi a tarefa que Jesus,  ainda jovem, deixou para Marcos?</vt:lpstr>
      <vt:lpstr>Apresentação do PowerPoint</vt:lpstr>
      <vt:lpstr>9.Indique qual o principal ensinamento  que Jesus deixou para Marcos e os Essênios...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Valmor Alovisi Junior</dc:creator>
  <cp:lastModifiedBy>Fabio Wanderson</cp:lastModifiedBy>
  <cp:revision>79</cp:revision>
  <dcterms:created xsi:type="dcterms:W3CDTF">2015-07-15T16:50:34Z</dcterms:created>
  <dcterms:modified xsi:type="dcterms:W3CDTF">2021-02-14T02:46:57Z</dcterms:modified>
</cp:coreProperties>
</file>