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58" r:id="rId6"/>
    <p:sldId id="257" r:id="rId7"/>
    <p:sldId id="261" r:id="rId8"/>
    <p:sldId id="265" r:id="rId9"/>
    <p:sldId id="263" r:id="rId10"/>
    <p:sldId id="262" r:id="rId11"/>
    <p:sldId id="264" r:id="rId1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130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990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607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noProof="0" smtClean="0"/>
              <a:t>Clique para editar o estilo do título mestre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Clique para editar o estilo do subtítulo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72395-63B5-41AF-B264-6FCEA135EE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822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B1B03-97D1-410A-AA78-FB588ECA9899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798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744C4-5F93-4510-B5EC-7AD1E5770DEF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086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905F7-0FBB-4CF2-9A06-D4A79F82409D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751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77CAA-0C0B-443B-9CB1-B4EDA184B3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67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5AB9D-685A-488F-B25F-A1923AFF2597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937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3F5A4-CCBE-49F8-8956-0A86580FCD32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405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D6A81-1051-47D8-98EB-91BC40C2BB32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6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7378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26C99-1F3A-4F86-AE24-43898AADAA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908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AEC70-C2D2-4465-A7F6-37006E12CF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35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A32-B794-4F19-95F2-2CB0CFB2F34A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05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03513" y="274638"/>
            <a:ext cx="6316662" cy="114300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27388-07E5-48FD-95E4-135BBED68C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83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2693988" y="274638"/>
            <a:ext cx="6326187" cy="5851525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BD793-C5AB-4633-83F3-C9A036422E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5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0142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482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7626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701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133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5331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52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CC93F-87BC-451E-9985-552BE3D5ADE6}" type="datetimeFigureOut">
              <a:rPr lang="pt-BR" smtClean="0"/>
              <a:t>03/08/2015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70825-657D-407B-89A0-1DBDA5213C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966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pt-BR" smtClean="0"/>
              <a:t>Clique para editar os estilos do texto mestre</a:t>
            </a:r>
          </a:p>
          <a:p>
            <a:pPr lvl="1"/>
            <a:r>
              <a:rPr lang="en-US" altLang="pt-BR" smtClean="0"/>
              <a:t>Segundo nível</a:t>
            </a:r>
          </a:p>
          <a:p>
            <a:pPr lvl="2"/>
            <a:r>
              <a:rPr lang="en-US" altLang="pt-BR" smtClean="0"/>
              <a:t>Terceiro nível</a:t>
            </a:r>
          </a:p>
          <a:p>
            <a:pPr lvl="3"/>
            <a:r>
              <a:rPr lang="en-US" altLang="pt-BR" smtClean="0"/>
              <a:t>Quarto nível</a:t>
            </a:r>
          </a:p>
          <a:p>
            <a:pPr lvl="4"/>
            <a:r>
              <a:rPr lang="en-US" alt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DD9FC5-5B70-4F46-8595-94B71B4858E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‹nº›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88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defRPr sz="32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rgbClr val="00000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rgbClr val="000000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Char char="»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ESCOLA ESPÍRITA BOM SAMARITANO JOVEM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CURSO: O BSJ E O CENTRO ESPÍRITA</a:t>
            </a:r>
          </a:p>
          <a:p>
            <a:r>
              <a:rPr lang="pt-BR" dirty="0" smtClean="0"/>
              <a:t>AULA: O BSJ E O SEXO</a:t>
            </a:r>
          </a:p>
        </p:txBody>
      </p:sp>
    </p:spTree>
    <p:extLst>
      <p:ext uri="{BB962C8B-B14F-4D97-AF65-F5344CB8AC3E}">
        <p14:creationId xmlns:p14="http://schemas.microsoft.com/office/powerpoint/2010/main" val="3258940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 AUTOEDUCAÇÃO SEXUAL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2004864"/>
            <a:ext cx="8291264" cy="4853136"/>
          </a:xfrm>
        </p:spPr>
        <p:txBody>
          <a:bodyPr>
            <a:normAutofit fontScale="77500" lnSpcReduction="20000"/>
          </a:bodyPr>
          <a:lstStyle/>
          <a:p>
            <a:pPr marL="0" indent="722313" algn="just">
              <a:buNone/>
            </a:pPr>
            <a:r>
              <a:rPr lang="pt-BR" dirty="0" smtClean="0"/>
              <a:t>“Toda vez que experimentardes disposições </a:t>
            </a:r>
            <a:r>
              <a:rPr lang="pt-BR" dirty="0" err="1" smtClean="0"/>
              <a:t>antifraternais</a:t>
            </a:r>
            <a:r>
              <a:rPr lang="pt-BR" dirty="0" smtClean="0"/>
              <a:t> em seu círculo, isso significa que preponderam em vossa organização psíquica as recordações prejudiciais, tendentes ao estacionamento na marcha evolutiva.</a:t>
            </a:r>
          </a:p>
          <a:p>
            <a:pPr marL="0" indent="722313" algn="just">
              <a:buNone/>
            </a:pPr>
            <a:r>
              <a:rPr lang="pt-BR" dirty="0" smtClean="0"/>
              <a:t>É aí que surge o esforço da autoeducação, porquanto toda criatura necessita resolver o problema da renovação de seus próprios valores.</a:t>
            </a:r>
          </a:p>
          <a:p>
            <a:pPr marL="0" indent="722313" algn="just">
              <a:buNone/>
            </a:pPr>
            <a:r>
              <a:rPr lang="pt-BR" dirty="0" smtClean="0"/>
              <a:t>Haveis de observar que Deus não extermina as paixões dos homens, mas fá-las evoluir, convertendo-as pela dor em sagrados patrimônios da alma, competindo às criaturas dominar o coração, guiar os impulsos, orientar as tendências, na evolução sublime dos seus sentimentos.” (Emmanuel, </a:t>
            </a:r>
            <a:r>
              <a:rPr lang="pt-BR" i="1" dirty="0" smtClean="0"/>
              <a:t>O consolador, </a:t>
            </a:r>
            <a:r>
              <a:rPr lang="pt-BR" dirty="0" smtClean="0"/>
              <a:t>20. ed., </a:t>
            </a:r>
            <a:r>
              <a:rPr lang="pt-BR" dirty="0" err="1" smtClean="0"/>
              <a:t>perg</a:t>
            </a:r>
            <a:r>
              <a:rPr lang="pt-BR" dirty="0" smtClean="0"/>
              <a:t>. 184).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65270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altLang="pt-BR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t-BR" altLang="pt-BR" smtClean="0"/>
          </a:p>
        </p:txBody>
      </p:sp>
      <p:pic>
        <p:nvPicPr>
          <p:cNvPr id="81924" name="Picture 4" descr="Transparencia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-242888"/>
            <a:ext cx="9144000" cy="718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13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27763" y="0"/>
            <a:ext cx="7108750" cy="1296144"/>
          </a:xfrm>
        </p:spPr>
        <p:txBody>
          <a:bodyPr/>
          <a:lstStyle/>
          <a:p>
            <a:pPr algn="ctr"/>
            <a:r>
              <a:rPr lang="pt-BR" sz="4800" b="1" dirty="0" smtClean="0"/>
              <a:t>DEFINIÇÃO DE SEXO</a:t>
            </a:r>
            <a:endParaRPr lang="pt-BR" sz="48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483768" y="1988840"/>
            <a:ext cx="6326187" cy="4525963"/>
          </a:xfrm>
        </p:spPr>
        <p:txBody>
          <a:bodyPr/>
          <a:lstStyle/>
          <a:p>
            <a:pPr marL="0" indent="900113" algn="just">
              <a:buNone/>
            </a:pPr>
            <a:r>
              <a:rPr lang="pt-BR" sz="4400" dirty="0" smtClean="0"/>
              <a:t>“O sexo é departamento orgânico programado pela vida para a reprodução da espécie.” </a:t>
            </a:r>
            <a:r>
              <a:rPr lang="pt-BR" dirty="0" smtClean="0"/>
              <a:t>(Manoel P. de Miranda, </a:t>
            </a:r>
            <a:r>
              <a:rPr lang="pt-BR" i="1" dirty="0" smtClean="0"/>
              <a:t>Sexo e obsessão, </a:t>
            </a:r>
            <a:r>
              <a:rPr lang="pt-BR" dirty="0" smtClean="0"/>
              <a:t>3. ed</a:t>
            </a:r>
            <a:r>
              <a:rPr lang="pt-BR" dirty="0" smtClean="0">
                <a:solidFill>
                  <a:schemeClr val="tx2"/>
                </a:solidFill>
              </a:rPr>
              <a:t>., p. 01).</a:t>
            </a:r>
            <a:endParaRPr lang="pt-B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435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2047" y="3356992"/>
            <a:ext cx="8182003" cy="2664296"/>
          </a:xfrm>
        </p:spPr>
        <p:txBody>
          <a:bodyPr>
            <a:normAutofit/>
          </a:bodyPr>
          <a:lstStyle/>
          <a:p>
            <a:pPr marL="0" indent="900113" algn="just">
              <a:buNone/>
            </a:pPr>
            <a:r>
              <a:rPr lang="pt-BR" dirty="0" smtClean="0"/>
              <a:t>“Assexuado, o Espírito renasce numa como noutra polaridade, a fim de adquirir experiências e compreensão de deveres, que são pertinentes a ambos os sexos.” (Manoel P. de Miranda, </a:t>
            </a:r>
            <a:r>
              <a:rPr lang="pt-BR" i="1" dirty="0" smtClean="0"/>
              <a:t>Sexo e obsessão, </a:t>
            </a:r>
            <a:r>
              <a:rPr lang="pt-BR" dirty="0" smtClean="0"/>
              <a:t>3. ed., </a:t>
            </a:r>
            <a:r>
              <a:rPr lang="pt-BR" dirty="0" smtClean="0">
                <a:solidFill>
                  <a:srgbClr val="FF0000"/>
                </a:solidFill>
              </a:rPr>
              <a:t>p. 01).</a:t>
            </a:r>
            <a:endParaRPr lang="pt-BR" dirty="0">
              <a:solidFill>
                <a:srgbClr val="FF0000"/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467544" y="764704"/>
            <a:ext cx="8044862" cy="1455791"/>
            <a:chOff x="1591509" y="5661247"/>
            <a:chExt cx="6116755" cy="1455791"/>
          </a:xfrm>
        </p:grpSpPr>
        <p:sp>
          <p:nvSpPr>
            <p:cNvPr id="5" name="CaixaDeTexto 4"/>
            <p:cNvSpPr txBox="1"/>
            <p:nvPr/>
          </p:nvSpPr>
          <p:spPr>
            <a:xfrm>
              <a:off x="1591509" y="5661247"/>
              <a:ext cx="223224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 smtClean="0"/>
                <a:t>Intrepidez masculina</a:t>
              </a:r>
              <a:endParaRPr lang="pt-BR" sz="4400" dirty="0"/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5476016" y="5670488"/>
              <a:ext cx="223224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 smtClean="0"/>
                <a:t>Docilidade feminina</a:t>
              </a:r>
              <a:endParaRPr lang="pt-BR" sz="4400" dirty="0"/>
            </a:p>
          </p:txBody>
        </p:sp>
        <p:grpSp>
          <p:nvGrpSpPr>
            <p:cNvPr id="7" name="Grupo 6"/>
            <p:cNvGrpSpPr/>
            <p:nvPr/>
          </p:nvGrpSpPr>
          <p:grpSpPr>
            <a:xfrm>
              <a:off x="3823757" y="6393763"/>
              <a:ext cx="1652259" cy="0"/>
              <a:chOff x="4143877" y="6393763"/>
              <a:chExt cx="1652259" cy="0"/>
            </a:xfrm>
          </p:grpSpPr>
          <p:cxnSp>
            <p:nvCxnSpPr>
              <p:cNvPr id="8" name="Conector de seta reta 7"/>
              <p:cNvCxnSpPr/>
              <p:nvPr/>
            </p:nvCxnSpPr>
            <p:spPr>
              <a:xfrm>
                <a:off x="5004048" y="6393763"/>
                <a:ext cx="792088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9" name="Conector de seta reta 8"/>
              <p:cNvCxnSpPr/>
              <p:nvPr/>
            </p:nvCxnSpPr>
            <p:spPr>
              <a:xfrm flipH="1">
                <a:off x="4143877" y="6393763"/>
                <a:ext cx="864096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29545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221207" y="1684374"/>
            <a:ext cx="2232248" cy="6089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t-BR" sz="4800" b="1" dirty="0" smtClean="0"/>
              <a:t>SEXO</a:t>
            </a:r>
            <a:endParaRPr lang="pt-BR" sz="4800" b="1" dirty="0"/>
          </a:p>
        </p:txBody>
      </p:sp>
      <p:cxnSp>
        <p:nvCxnSpPr>
          <p:cNvPr id="10" name="Conector reto 9"/>
          <p:cNvCxnSpPr/>
          <p:nvPr/>
        </p:nvCxnSpPr>
        <p:spPr>
          <a:xfrm>
            <a:off x="5004048" y="1988840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de seta reta 11"/>
          <p:cNvCxnSpPr/>
          <p:nvPr/>
        </p:nvCxnSpPr>
        <p:spPr>
          <a:xfrm>
            <a:off x="7308304" y="1988840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ixaDeTexto 12"/>
          <p:cNvSpPr txBox="1"/>
          <p:nvPr/>
        </p:nvSpPr>
        <p:spPr>
          <a:xfrm>
            <a:off x="5868144" y="3356992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Conduta infeliz: Perturbações emocionais</a:t>
            </a:r>
            <a:endParaRPr lang="pt-BR" sz="3200" dirty="0"/>
          </a:p>
        </p:txBody>
      </p:sp>
      <p:cxnSp>
        <p:nvCxnSpPr>
          <p:cNvPr id="15" name="Conector reto 14"/>
          <p:cNvCxnSpPr/>
          <p:nvPr/>
        </p:nvCxnSpPr>
        <p:spPr>
          <a:xfrm>
            <a:off x="1727684" y="1988840"/>
            <a:ext cx="19082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>
            <a:off x="1724157" y="1988840"/>
            <a:ext cx="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79512" y="3356992"/>
            <a:ext cx="30963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/>
              <a:t>Conduta edificante: Alegria de viver – Progresso e felicidade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531367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BR" sz="5400" b="1" dirty="0" smtClean="0"/>
              <a:t>Conduta sexual</a:t>
            </a:r>
            <a:endParaRPr lang="pt-BR" sz="54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722313" algn="just">
              <a:buNone/>
            </a:pPr>
            <a:r>
              <a:rPr lang="pt-BR" dirty="0" smtClean="0"/>
              <a:t>“O sexo, mal conduzido, em razão do envolvimento emocional e das dilacerações espirituais que produz em outrem, como naquele que o utiliza mal, abre campo para terríveis conúbios obsessivos, ao mesmo tempo que, praticado de forma vil atrai Espíritos igualmente atormentados e doentes que se vinculam ao indivíduo, levando-o a processos de parasitose terrível e de difícil libertação</a:t>
            </a:r>
            <a:r>
              <a:rPr lang="pt-BR" dirty="0" smtClean="0"/>
              <a:t>..” (Manoel </a:t>
            </a:r>
            <a:r>
              <a:rPr lang="pt-BR" dirty="0" smtClean="0"/>
              <a:t>P. de Miranda, </a:t>
            </a:r>
            <a:r>
              <a:rPr lang="pt-BR" i="1" dirty="0" smtClean="0"/>
              <a:t>Sexo e obsessão, </a:t>
            </a:r>
            <a:r>
              <a:rPr lang="pt-BR" dirty="0" smtClean="0"/>
              <a:t>3. ed., p. 12-13).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2948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Retângulo 3"/>
          <p:cNvSpPr/>
          <p:nvPr/>
        </p:nvSpPr>
        <p:spPr>
          <a:xfrm>
            <a:off x="827584" y="1772816"/>
            <a:ext cx="78488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/>
            <a:r>
              <a:rPr lang="pt-BR" sz="2600" dirty="0"/>
              <a:t>Desvios sexuais, aberrações nas práticas do sexo, condutas extravagantes e desarticuladoras das funções estabelecidas pelas leis da Vida, geram perturbações de longo curso, que não se recompõem com facilidade, senão ao largo de dolorosas reencarnações </a:t>
            </a:r>
            <a:r>
              <a:rPr lang="pt-BR" sz="2600" dirty="0" err="1"/>
              <a:t>expungitivas</a:t>
            </a:r>
            <a:r>
              <a:rPr lang="pt-BR" sz="2600" dirty="0"/>
              <a:t> e purificadoras.” (Manoel P. de Miranda, </a:t>
            </a:r>
            <a:r>
              <a:rPr lang="pt-BR" sz="2600" i="1" dirty="0"/>
              <a:t>Sexo e obsessão, </a:t>
            </a:r>
            <a:r>
              <a:rPr lang="pt-BR" sz="2600" dirty="0"/>
              <a:t>3. ed., p. 12-13).</a:t>
            </a:r>
            <a:endParaRPr lang="pt-BR" sz="2600" dirty="0"/>
          </a:p>
        </p:txBody>
      </p:sp>
    </p:spTree>
    <p:extLst>
      <p:ext uri="{BB962C8B-B14F-4D97-AF65-F5344CB8AC3E}">
        <p14:creationId xmlns:p14="http://schemas.microsoft.com/office/powerpoint/2010/main" val="2680087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 descr="http://www.folhavitoria.com.br/geral/blogs/caminhos-de-fe/wp-content/uploads/2015/03/FAMILI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82" y="692696"/>
            <a:ext cx="830654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507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Respeito à orientação dos pais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722313" algn="just">
              <a:buNone/>
            </a:pPr>
            <a:r>
              <a:rPr lang="pt-BR" dirty="0" smtClean="0"/>
              <a:t>“[...] consideramos que os pais são os mestres da educação sexual de seus filhos, indicados naturalmente para essa tarefa, até que o orbe possua, por toda parte, as verdadeiras escolas de Jesus, onde a mulher, em qualquer estado civil, se integre na divina missão da maternidade espiritual de seus pequenos tutelados e onde o homem convocado ao labor educativo, se transforme num centro de paternal amor e amoroso respeito para com seus discípulos.” (Emmanuel, </a:t>
            </a:r>
            <a:r>
              <a:rPr lang="pt-BR" i="1" dirty="0" smtClean="0"/>
              <a:t>O consolador, </a:t>
            </a:r>
            <a:r>
              <a:rPr lang="pt-BR" dirty="0" smtClean="0"/>
              <a:t>20. ed., </a:t>
            </a:r>
            <a:r>
              <a:rPr lang="pt-BR" dirty="0" err="1" smtClean="0"/>
              <a:t>perg</a:t>
            </a:r>
            <a:r>
              <a:rPr lang="pt-BR" dirty="0" smtClean="0"/>
              <a:t>. 111).</a:t>
            </a:r>
          </a:p>
        </p:txBody>
      </p:sp>
    </p:spTree>
    <p:extLst>
      <p:ext uri="{BB962C8B-B14F-4D97-AF65-F5344CB8AC3E}">
        <p14:creationId xmlns:p14="http://schemas.microsoft.com/office/powerpoint/2010/main" val="13759593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d_2463_slide">
  <a:themeElements>
    <a:clrScheme name="ind_2463_slide 2">
      <a:dk1>
        <a:srgbClr val="000000"/>
      </a:dk1>
      <a:lt1>
        <a:srgbClr val="FAD7BB"/>
      </a:lt1>
      <a:dk2>
        <a:srgbClr val="000000"/>
      </a:dk2>
      <a:lt2>
        <a:srgbClr val="B2B2B2"/>
      </a:lt2>
      <a:accent1>
        <a:srgbClr val="EDA314"/>
      </a:accent1>
      <a:accent2>
        <a:srgbClr val="EF832C"/>
      </a:accent2>
      <a:accent3>
        <a:srgbClr val="FCE8DA"/>
      </a:accent3>
      <a:accent4>
        <a:srgbClr val="000000"/>
      </a:accent4>
      <a:accent5>
        <a:srgbClr val="F4CEAA"/>
      </a:accent5>
      <a:accent6>
        <a:srgbClr val="D97627"/>
      </a:accent6>
      <a:hlink>
        <a:srgbClr val="775209"/>
      </a:hlink>
      <a:folHlink>
        <a:srgbClr val="801100"/>
      </a:folHlink>
    </a:clrScheme>
    <a:fontScheme name="ind_2463_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d_2463_slide 1">
        <a:dk1>
          <a:srgbClr val="000000"/>
        </a:dk1>
        <a:lt1>
          <a:srgbClr val="FAD7BB"/>
        </a:lt1>
        <a:dk2>
          <a:srgbClr val="000000"/>
        </a:dk2>
        <a:lt2>
          <a:srgbClr val="B2B2B2"/>
        </a:lt2>
        <a:accent1>
          <a:srgbClr val="CC9366"/>
        </a:accent1>
        <a:accent2>
          <a:srgbClr val="F39F5C"/>
        </a:accent2>
        <a:accent3>
          <a:srgbClr val="FCE8DA"/>
        </a:accent3>
        <a:accent4>
          <a:srgbClr val="000000"/>
        </a:accent4>
        <a:accent5>
          <a:srgbClr val="E2C8B8"/>
        </a:accent5>
        <a:accent6>
          <a:srgbClr val="DC9053"/>
        </a:accent6>
        <a:hlink>
          <a:srgbClr val="763709"/>
        </a:hlink>
        <a:folHlink>
          <a:srgbClr val="593B2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2">
        <a:dk1>
          <a:srgbClr val="000000"/>
        </a:dk1>
        <a:lt1>
          <a:srgbClr val="FAD7BB"/>
        </a:lt1>
        <a:dk2>
          <a:srgbClr val="000000"/>
        </a:dk2>
        <a:lt2>
          <a:srgbClr val="B2B2B2"/>
        </a:lt2>
        <a:accent1>
          <a:srgbClr val="EDA314"/>
        </a:accent1>
        <a:accent2>
          <a:srgbClr val="EF832C"/>
        </a:accent2>
        <a:accent3>
          <a:srgbClr val="FCE8DA"/>
        </a:accent3>
        <a:accent4>
          <a:srgbClr val="000000"/>
        </a:accent4>
        <a:accent5>
          <a:srgbClr val="F4CEAA"/>
        </a:accent5>
        <a:accent6>
          <a:srgbClr val="D97627"/>
        </a:accent6>
        <a:hlink>
          <a:srgbClr val="775209"/>
        </a:hlink>
        <a:folHlink>
          <a:srgbClr val="801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3">
        <a:dk1>
          <a:srgbClr val="000000"/>
        </a:dk1>
        <a:lt1>
          <a:srgbClr val="FAD7BB"/>
        </a:lt1>
        <a:dk2>
          <a:srgbClr val="000000"/>
        </a:dk2>
        <a:lt2>
          <a:srgbClr val="B2B2B2"/>
        </a:lt2>
        <a:accent1>
          <a:srgbClr val="EFAD2C"/>
        </a:accent1>
        <a:accent2>
          <a:srgbClr val="2CEF73"/>
        </a:accent2>
        <a:accent3>
          <a:srgbClr val="FCE8DA"/>
        </a:accent3>
        <a:accent4>
          <a:srgbClr val="000000"/>
        </a:accent4>
        <a:accent5>
          <a:srgbClr val="F6D3AC"/>
        </a:accent5>
        <a:accent6>
          <a:srgbClr val="27D968"/>
        </a:accent6>
        <a:hlink>
          <a:srgbClr val="002380"/>
        </a:hlink>
        <a:folHlink>
          <a:srgbClr val="753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4">
        <a:dk1>
          <a:srgbClr val="000000"/>
        </a:dk1>
        <a:lt1>
          <a:srgbClr val="FAD7BB"/>
        </a:lt1>
        <a:dk2>
          <a:srgbClr val="000000"/>
        </a:dk2>
        <a:lt2>
          <a:srgbClr val="B2B2B2"/>
        </a:lt2>
        <a:accent1>
          <a:srgbClr val="E3EF2C"/>
        </a:accent1>
        <a:accent2>
          <a:srgbClr val="5CBCF3"/>
        </a:accent2>
        <a:accent3>
          <a:srgbClr val="FCE8DA"/>
        </a:accent3>
        <a:accent4>
          <a:srgbClr val="000000"/>
        </a:accent4>
        <a:accent5>
          <a:srgbClr val="EFF6AC"/>
        </a:accent5>
        <a:accent6>
          <a:srgbClr val="53AADC"/>
        </a:accent6>
        <a:hlink>
          <a:srgbClr val="5C0080"/>
        </a:hlink>
        <a:folHlink>
          <a:srgbClr val="803A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C9366"/>
        </a:accent1>
        <a:accent2>
          <a:srgbClr val="F39F5C"/>
        </a:accent2>
        <a:accent3>
          <a:srgbClr val="FFFFFF"/>
        </a:accent3>
        <a:accent4>
          <a:srgbClr val="000000"/>
        </a:accent4>
        <a:accent5>
          <a:srgbClr val="E2C8B8"/>
        </a:accent5>
        <a:accent6>
          <a:srgbClr val="DC9053"/>
        </a:accent6>
        <a:hlink>
          <a:srgbClr val="763709"/>
        </a:hlink>
        <a:folHlink>
          <a:srgbClr val="593B2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DA314"/>
        </a:accent1>
        <a:accent2>
          <a:srgbClr val="EF832C"/>
        </a:accent2>
        <a:accent3>
          <a:srgbClr val="FFFFFF"/>
        </a:accent3>
        <a:accent4>
          <a:srgbClr val="000000"/>
        </a:accent4>
        <a:accent5>
          <a:srgbClr val="F4CEAA"/>
        </a:accent5>
        <a:accent6>
          <a:srgbClr val="D97627"/>
        </a:accent6>
        <a:hlink>
          <a:srgbClr val="775209"/>
        </a:hlink>
        <a:folHlink>
          <a:srgbClr val="801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AD2C"/>
        </a:accent1>
        <a:accent2>
          <a:srgbClr val="2CEF73"/>
        </a:accent2>
        <a:accent3>
          <a:srgbClr val="FFFFFF"/>
        </a:accent3>
        <a:accent4>
          <a:srgbClr val="000000"/>
        </a:accent4>
        <a:accent5>
          <a:srgbClr val="F6D3AC"/>
        </a:accent5>
        <a:accent6>
          <a:srgbClr val="27D968"/>
        </a:accent6>
        <a:hlink>
          <a:srgbClr val="002380"/>
        </a:hlink>
        <a:folHlink>
          <a:srgbClr val="753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2463_slid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3EF2C"/>
        </a:accent1>
        <a:accent2>
          <a:srgbClr val="5CBCF3"/>
        </a:accent2>
        <a:accent3>
          <a:srgbClr val="FFFFFF"/>
        </a:accent3>
        <a:accent4>
          <a:srgbClr val="000000"/>
        </a:accent4>
        <a:accent5>
          <a:srgbClr val="EFF6AC"/>
        </a:accent5>
        <a:accent6>
          <a:srgbClr val="53AADC"/>
        </a:accent6>
        <a:hlink>
          <a:srgbClr val="5C0080"/>
        </a:hlink>
        <a:folHlink>
          <a:srgbClr val="803A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7388</TotalTime>
  <Words>494</Words>
  <Application>Microsoft Office PowerPoint</Application>
  <PresentationFormat>Apresentação na tela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10</vt:i4>
      </vt:variant>
    </vt:vector>
  </HeadingPairs>
  <TitlesOfParts>
    <vt:vector size="12" baseType="lpstr">
      <vt:lpstr>Tema do Office</vt:lpstr>
      <vt:lpstr>ind_2463_slide</vt:lpstr>
      <vt:lpstr>ESCOLA ESPÍRITA BOM SAMARITANO JOVEM</vt:lpstr>
      <vt:lpstr>Apresentação do PowerPoint</vt:lpstr>
      <vt:lpstr>DEFINIÇÃO DE SEXO</vt:lpstr>
      <vt:lpstr>Apresentação do PowerPoint</vt:lpstr>
      <vt:lpstr>Apresentação do PowerPoint</vt:lpstr>
      <vt:lpstr>Conduta sexual</vt:lpstr>
      <vt:lpstr>Apresentação do PowerPoint</vt:lpstr>
      <vt:lpstr>Apresentação do PowerPoint</vt:lpstr>
      <vt:lpstr>Respeito à orientação dos pais</vt:lpstr>
      <vt:lpstr>A AUTOEDUCAÇÃO SEXUAL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Bárbara Pessoni</dc:creator>
  <cp:lastModifiedBy>Dilcilene Pereira Rodrigues</cp:lastModifiedBy>
  <cp:revision>16</cp:revision>
  <dcterms:created xsi:type="dcterms:W3CDTF">2015-05-27T11:43:10Z</dcterms:created>
  <dcterms:modified xsi:type="dcterms:W3CDTF">2015-08-03T13:02:49Z</dcterms:modified>
</cp:coreProperties>
</file>