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5908"/>
    <a:srgbClr val="8841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1C350-9324-4EA2-B054-0E766BE0F36A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169F3-3339-4295-89BD-0828E3F363D0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.cancaonova.com/felipeaquino/files/2013/08/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86974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5084589"/>
            <a:ext cx="9786974" cy="1773411"/>
          </a:xfrm>
        </p:spPr>
        <p:txBody>
          <a:bodyPr>
            <a:noAutofit/>
          </a:bodyPr>
          <a:lstStyle/>
          <a:p>
            <a:r>
              <a:rPr lang="pt-BR" sz="3600" dirty="0" smtClean="0">
                <a:solidFill>
                  <a:schemeClr val="bg1"/>
                </a:solidFill>
                <a:latin typeface="Brush Script MT" pitchFamily="66" charset="0"/>
              </a:rPr>
              <a:t>ESCOLA ESPÍRITA BOM SAMARITANO JOVEM</a:t>
            </a:r>
            <a:br>
              <a:rPr lang="pt-BR" sz="3600" dirty="0" smtClean="0">
                <a:solidFill>
                  <a:schemeClr val="bg1"/>
                </a:solidFill>
                <a:latin typeface="Brush Script MT" pitchFamily="66" charset="0"/>
              </a:rPr>
            </a:br>
            <a:r>
              <a:rPr lang="pt-BR" sz="3600" dirty="0" smtClean="0">
                <a:solidFill>
                  <a:schemeClr val="bg1"/>
                </a:solidFill>
                <a:latin typeface="Brush Script MT" pitchFamily="66" charset="0"/>
              </a:rPr>
              <a:t>Curso: O Bom Samaritano Jovem e o Centro Espírita</a:t>
            </a:r>
            <a:br>
              <a:rPr lang="pt-BR" sz="3600" dirty="0" smtClean="0">
                <a:solidFill>
                  <a:schemeClr val="bg1"/>
                </a:solidFill>
                <a:latin typeface="Brush Script MT" pitchFamily="66" charset="0"/>
              </a:rPr>
            </a:br>
            <a:r>
              <a:rPr lang="pt-BR" sz="3600" dirty="0" smtClean="0">
                <a:solidFill>
                  <a:schemeClr val="bg1"/>
                </a:solidFill>
                <a:latin typeface="Brush Script MT" pitchFamily="66" charset="0"/>
              </a:rPr>
              <a:t>Aula 04:O </a:t>
            </a:r>
            <a:r>
              <a:rPr lang="pt-BR" sz="3600" dirty="0" smtClean="0">
                <a:solidFill>
                  <a:schemeClr val="bg1"/>
                </a:solidFill>
                <a:latin typeface="Brush Script MT" pitchFamily="66" charset="0"/>
              </a:rPr>
              <a:t>Colaborador Jovem e a Família</a:t>
            </a:r>
            <a:endParaRPr lang="pt-BR" sz="36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9144000" y="116632"/>
            <a:ext cx="642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chemeClr val="bg1"/>
                </a:solidFill>
              </a:rPr>
              <a:t>01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rgbClr val="BC59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5400" dirty="0" smtClean="0">
                <a:solidFill>
                  <a:schemeClr val="bg1"/>
                </a:solidFill>
                <a:latin typeface="Brush Script MT" pitchFamily="66" charset="0"/>
              </a:rPr>
              <a:t>Tipos de Família</a:t>
            </a:r>
            <a:endParaRPr lang="pt-BR" sz="54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pt-BR" dirty="0" smtClean="0"/>
              <a:t>Família </a:t>
            </a:r>
            <a:r>
              <a:rPr lang="pt-BR" dirty="0" smtClean="0"/>
              <a:t>pelos laços espirituais</a:t>
            </a:r>
            <a:endParaRPr lang="pt-BR" dirty="0" smtClean="0"/>
          </a:p>
          <a:p>
            <a:pPr>
              <a:buFontTx/>
              <a:buChar char="-"/>
            </a:pPr>
            <a:r>
              <a:rPr lang="pt-BR" sz="2400" dirty="0" smtClean="0"/>
              <a:t>Duráveis, fortificam-se pela depuração e se perpetuam no Mundo dos Espíritos;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Família pelos laços </a:t>
            </a:r>
            <a:r>
              <a:rPr lang="pt-BR" dirty="0" smtClean="0"/>
              <a:t>c</a:t>
            </a:r>
            <a:r>
              <a:rPr lang="pt-BR" dirty="0" smtClean="0"/>
              <a:t>orporais</a:t>
            </a:r>
            <a:endParaRPr lang="pt-BR" dirty="0" smtClean="0"/>
          </a:p>
          <a:p>
            <a:pPr>
              <a:buNone/>
            </a:pPr>
            <a:r>
              <a:rPr lang="pt-BR" dirty="0" smtClean="0"/>
              <a:t>- </a:t>
            </a:r>
            <a:r>
              <a:rPr lang="pt-BR" sz="2400" dirty="0" smtClean="0"/>
              <a:t>Frágeis como a matéria, se extinguem com o tempo e muitas vezes se dissolvem moralmente, já na encarnação atual.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8501026" y="0"/>
            <a:ext cx="642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chemeClr val="bg1"/>
                </a:solidFill>
              </a:rPr>
              <a:t>02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leofas.com.br/wp-content/uploads/2011/01/5178884478_4bf7518a82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571612"/>
            <a:ext cx="9144000" cy="5286388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rgbClr val="BC59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5400" dirty="0" smtClean="0">
                <a:solidFill>
                  <a:schemeClr val="bg1"/>
                </a:solidFill>
                <a:latin typeface="Brush Script MT" pitchFamily="66" charset="0"/>
              </a:rPr>
              <a:t>Honrar Pai e Mãe</a:t>
            </a:r>
            <a:endParaRPr lang="pt-BR" sz="54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pt-BR" dirty="0" smtClean="0"/>
              <a:t>“(...)Honrai teu pai e tua mãe (que é o primeiro mandamento como promessa), para que te vá bem, e seja de longa vida sob a Terra (...)” </a:t>
            </a:r>
            <a:r>
              <a:rPr lang="pt-BR" sz="2800" dirty="0" smtClean="0"/>
              <a:t>(Efésios, 6: </a:t>
            </a:r>
            <a:r>
              <a:rPr lang="pt-BR" sz="2800" dirty="0" smtClean="0"/>
              <a:t>01-04</a:t>
            </a:r>
            <a:r>
              <a:rPr lang="pt-BR" sz="2800" dirty="0" smtClean="0"/>
              <a:t>)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8501027" y="-16103"/>
            <a:ext cx="642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chemeClr val="bg1"/>
                </a:solidFill>
              </a:rPr>
              <a:t>03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sucessolondrina.com.br/sites/default/files/imagecache/image-max/materia-imagem/geracoes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tângulo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rgbClr val="BC59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5400" dirty="0" smtClean="0">
                <a:solidFill>
                  <a:schemeClr val="bg1"/>
                </a:solidFill>
                <a:latin typeface="Brush Script MT" pitchFamily="66" charset="0"/>
              </a:rPr>
              <a:t>Dever dos filhos</a:t>
            </a:r>
            <a:endParaRPr lang="pt-BR" sz="54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2500306"/>
            <a:ext cx="8229600" cy="4357694"/>
          </a:xfrm>
        </p:spPr>
        <p:txBody>
          <a:bodyPr/>
          <a:lstStyle/>
          <a:p>
            <a:r>
              <a:rPr lang="pt-BR" dirty="0" smtClean="0"/>
              <a:t>“(...)Honrar pai e mãe não é somente respeitá-lo, consiste também em ampará-los nas suas necessidades, proporcionar-lhes repouso na velhice e cercá-los de cuidados, como fizeram conosco em nossa infância.” </a:t>
            </a:r>
            <a:r>
              <a:rPr lang="pt-BR" sz="2800" dirty="0" smtClean="0"/>
              <a:t>(Allan Kardec</a:t>
            </a:r>
            <a:r>
              <a:rPr lang="pt-BR" sz="2800" i="1" dirty="0" smtClean="0"/>
              <a:t>, O Evangelho Segundo o Espiritismo</a:t>
            </a:r>
            <a:r>
              <a:rPr lang="pt-BR" sz="2800" dirty="0" smtClean="0"/>
              <a:t>, 2. ed., p. 189 e 190)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8501026" y="0"/>
            <a:ext cx="642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chemeClr val="bg1"/>
                </a:solidFill>
              </a:rPr>
              <a:t>04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rgbClr val="BC59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5400" dirty="0" smtClean="0">
                <a:solidFill>
                  <a:schemeClr val="bg1"/>
                </a:solidFill>
                <a:latin typeface="Brush Script MT" pitchFamily="66" charset="0"/>
              </a:rPr>
              <a:t>Diálogo com pessoas queridas</a:t>
            </a:r>
            <a:endParaRPr lang="pt-BR" sz="54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pt-BR" dirty="0" smtClean="0"/>
              <a:t>“Atendemos ao imperativo do diálogo construtivo em que nossas sugestões de melhoria possam ser plenamente enunciadas.” </a:t>
            </a:r>
            <a:r>
              <a:rPr lang="pt-BR" sz="2800" dirty="0" smtClean="0"/>
              <a:t>(</a:t>
            </a:r>
            <a:r>
              <a:rPr lang="pt-BR" sz="2800" dirty="0" err="1" smtClean="0"/>
              <a:t>Emmanual</a:t>
            </a:r>
            <a:r>
              <a:rPr lang="pt-BR" sz="2800" dirty="0" smtClean="0"/>
              <a:t>, </a:t>
            </a:r>
            <a:r>
              <a:rPr lang="pt-BR" sz="2800" i="1" dirty="0" smtClean="0"/>
              <a:t>Calma</a:t>
            </a:r>
            <a:r>
              <a:rPr lang="pt-BR" sz="2800" dirty="0" smtClean="0"/>
              <a:t>, 21. ed., p. 40)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8501026" y="13393"/>
            <a:ext cx="642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chemeClr val="bg1"/>
                </a:solidFill>
              </a:rPr>
              <a:t>05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rgbClr val="BC59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5400" dirty="0" smtClean="0">
                <a:solidFill>
                  <a:schemeClr val="bg1"/>
                </a:solidFill>
                <a:latin typeface="Brush Script MT" pitchFamily="66" charset="0"/>
              </a:rPr>
              <a:t>Perante as rusgas domésticas</a:t>
            </a:r>
            <a:endParaRPr lang="pt-BR" sz="54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643050"/>
            <a:ext cx="8929718" cy="47402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		“De pequena rusga doméstica pode nascer extensa caudal de rixas e aversões. </a:t>
            </a:r>
          </a:p>
          <a:p>
            <a:pPr>
              <a:buNone/>
            </a:pPr>
            <a:r>
              <a:rPr lang="pt-BR" dirty="0" smtClean="0"/>
              <a:t>		Aprender a ouvir sem contradizer, para aclarar qualquer ponto obscuro em momento adequado, é sinal evidente de compreensão e sabedoria</a:t>
            </a:r>
            <a:r>
              <a:rPr lang="pt-BR" dirty="0" smtClean="0"/>
              <a:t>.[...].</a:t>
            </a:r>
            <a:endParaRPr lang="pt-BR" dirty="0" smtClean="0"/>
          </a:p>
          <a:p>
            <a:pPr>
              <a:buNone/>
            </a:pPr>
            <a:r>
              <a:rPr lang="pt-BR" dirty="0" smtClean="0"/>
              <a:t>		</a:t>
            </a:r>
            <a:r>
              <a:rPr lang="pt-BR" dirty="0" smtClean="0"/>
              <a:t>Aprendamos </a:t>
            </a:r>
            <a:r>
              <a:rPr lang="pt-BR" dirty="0" smtClean="0"/>
              <a:t>a não gritar e sim conversar. </a:t>
            </a:r>
          </a:p>
          <a:p>
            <a:pPr>
              <a:buNone/>
            </a:pPr>
            <a:r>
              <a:rPr lang="pt-BR" dirty="0"/>
              <a:t>	</a:t>
            </a:r>
            <a:r>
              <a:rPr lang="pt-BR" dirty="0" smtClean="0"/>
              <a:t>	Não te esqueça: a união começa em casa, mas a calma geral começa em ti mesmo.” </a:t>
            </a:r>
            <a:r>
              <a:rPr lang="pt-BR" sz="2800" dirty="0" smtClean="0"/>
              <a:t>(Emmanuel, </a:t>
            </a:r>
            <a:r>
              <a:rPr lang="pt-BR" sz="2800" i="1" dirty="0" smtClean="0"/>
              <a:t>Calma</a:t>
            </a:r>
            <a:r>
              <a:rPr lang="pt-BR" sz="2800" dirty="0" smtClean="0"/>
              <a:t>, 21. ed., p. 52 – 53)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3.bp.blogspot.com/-l7ytHu9kjXg/Tcgybs2uvSI/AAAAAAAAAlI/CTGA3qS_kvo/s1600/familia_feliz.jpg"/>
          <p:cNvPicPr>
            <a:picLocks noChangeAspect="1" noChangeArrowheads="1"/>
          </p:cNvPicPr>
          <p:nvPr/>
        </p:nvPicPr>
        <p:blipFill>
          <a:blip r:embed="rId2">
            <a:grayscl/>
            <a:lum bright="14000" contrast="12000"/>
          </a:blip>
          <a:srcRect/>
          <a:stretch>
            <a:fillRect/>
          </a:stretch>
        </p:blipFill>
        <p:spPr bwMode="auto">
          <a:xfrm>
            <a:off x="0" y="1571612"/>
            <a:ext cx="9144000" cy="5357850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0" y="0"/>
            <a:ext cx="9144000" cy="1571612"/>
          </a:xfrm>
          <a:prstGeom prst="rect">
            <a:avLst/>
          </a:prstGeom>
          <a:solidFill>
            <a:srgbClr val="BC59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5400" dirty="0" smtClean="0">
                <a:solidFill>
                  <a:schemeClr val="bg1"/>
                </a:solidFill>
                <a:latin typeface="Brush Script MT" pitchFamily="66" charset="0"/>
              </a:rPr>
              <a:t>Compreendendo os familiares</a:t>
            </a:r>
            <a:endParaRPr lang="pt-BR" sz="54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2071678"/>
            <a:ext cx="8643998" cy="2954327"/>
          </a:xfrm>
        </p:spPr>
        <p:txBody>
          <a:bodyPr/>
          <a:lstStyle/>
          <a:p>
            <a:r>
              <a:rPr lang="pt-BR" dirty="0" smtClean="0"/>
              <a:t>“ Quando possível, esforça-te – mas esforça-te de verdade – para viver em harmonia com os parentes que te pareçam menos afinados com os seus pontos de vista.” </a:t>
            </a:r>
            <a:r>
              <a:rPr lang="pt-BR" sz="2800" dirty="0" smtClean="0"/>
              <a:t>(Emmanuel, </a:t>
            </a:r>
            <a:r>
              <a:rPr lang="pt-BR" sz="2800" i="1" dirty="0" smtClean="0"/>
              <a:t>Calma</a:t>
            </a:r>
            <a:r>
              <a:rPr lang="pt-BR" sz="2800" dirty="0" smtClean="0"/>
              <a:t>, 21. ed., p. 76 – 77)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243</Words>
  <Application>Microsoft Office PowerPoint</Application>
  <PresentationFormat>Apresentação na tela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ESCOLA ESPÍRITA BOM SAMARITANO JOVEM Curso: O Bom Samaritano Jovem e o Centro Espírita Aula 04:O Colaborador Jovem e a Família</vt:lpstr>
      <vt:lpstr>Tipos de Família</vt:lpstr>
      <vt:lpstr>Honrar Pai e Mãe</vt:lpstr>
      <vt:lpstr>Dever dos filhos</vt:lpstr>
      <vt:lpstr>Diálogo com pessoas queridas</vt:lpstr>
      <vt:lpstr>Perante as rusgas domésticas</vt:lpstr>
      <vt:lpstr>Compreendendo os familiares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Colaborador Jovem e a Família</dc:title>
  <dc:creator>Polo Goiania</dc:creator>
  <cp:lastModifiedBy>Bárbara Pessoni</cp:lastModifiedBy>
  <cp:revision>10</cp:revision>
  <dcterms:created xsi:type="dcterms:W3CDTF">2015-01-31T16:54:26Z</dcterms:created>
  <dcterms:modified xsi:type="dcterms:W3CDTF">2015-02-09T01:30:24Z</dcterms:modified>
</cp:coreProperties>
</file>