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8" r:id="rId3"/>
    <p:sldId id="267" r:id="rId4"/>
    <p:sldId id="257" r:id="rId5"/>
    <p:sldId id="259" r:id="rId6"/>
    <p:sldId id="261" r:id="rId7"/>
    <p:sldId id="265" r:id="rId8"/>
    <p:sldId id="266" r:id="rId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3E0BA1-B3FA-4279-A943-DD717DFEDD51}" type="datetimeFigureOut">
              <a:rPr lang="pt-BR" smtClean="0"/>
              <a:t>03/08/2015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039DBE-1CFB-43F8-B292-5C9BAB90F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35398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039DBE-1CFB-43F8-B292-5C9BAB90F3B8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08466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8CFAC00-8BC7-4E5B-9DF0-2C9A221CD8BE}" type="datetimeFigureOut">
              <a:rPr lang="pt-BR" smtClean="0"/>
              <a:t>03/08/2015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t-BR"/>
          </a:p>
        </p:txBody>
      </p:sp>
      <p:sp>
        <p:nvSpPr>
          <p:cNvPr id="10" name="Retângulo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tângulo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ângulo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ector reto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ector reto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ector reto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tângulo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C7867A2-AA84-4DA2-9478-3FA91D46680A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AC00-8BC7-4E5B-9DF0-2C9A221CD8BE}" type="datetimeFigureOut">
              <a:rPr lang="pt-BR" smtClean="0"/>
              <a:t>03/08/2015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867A2-AA84-4DA2-9478-3FA91D46680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AC00-8BC7-4E5B-9DF0-2C9A221CD8BE}" type="datetimeFigureOut">
              <a:rPr lang="pt-BR" smtClean="0"/>
              <a:t>03/08/2015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867A2-AA84-4DA2-9478-3FA91D46680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8CFAC00-8BC7-4E5B-9DF0-2C9A221CD8BE}" type="datetimeFigureOut">
              <a:rPr lang="pt-BR" smtClean="0"/>
              <a:t>03/08/2015</a:t>
            </a:fld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C7867A2-AA84-4DA2-9478-3FA91D46680A}" type="slidenum">
              <a:rPr lang="pt-BR" smtClean="0"/>
              <a:t>‹nº›</a:t>
            </a:fld>
            <a:endParaRPr lang="pt-BR"/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8CFAC00-8BC7-4E5B-9DF0-2C9A221CD8BE}" type="datetimeFigureOut">
              <a:rPr lang="pt-BR" smtClean="0"/>
              <a:t>03/08/2015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t-BR"/>
          </a:p>
        </p:txBody>
      </p:sp>
      <p:sp>
        <p:nvSpPr>
          <p:cNvPr id="9" name="Retângulo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ector reto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ector reto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tângulo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ector reto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C7867A2-AA84-4DA2-9478-3FA91D46680A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AC00-8BC7-4E5B-9DF0-2C9A221CD8BE}" type="datetimeFigureOut">
              <a:rPr lang="pt-BR" smtClean="0"/>
              <a:t>03/08/2015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867A2-AA84-4DA2-9478-3FA91D46680A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AC00-8BC7-4E5B-9DF0-2C9A221CD8BE}" type="datetimeFigureOut">
              <a:rPr lang="pt-BR" smtClean="0"/>
              <a:t>03/08/2015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867A2-AA84-4DA2-9478-3FA91D46680A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2" name="Espaço Reservado para Texto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4" name="Espaço Reservado para Texto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6" name="Espaço Reservado para Dat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8CFAC00-8BC7-4E5B-9DF0-2C9A221CD8BE}" type="datetimeFigureOut">
              <a:rPr lang="pt-BR" smtClean="0"/>
              <a:t>03/08/2015</a:t>
            </a:fld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C7867A2-AA84-4DA2-9478-3FA91D46680A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AC00-8BC7-4E5B-9DF0-2C9A221CD8BE}" type="datetimeFigureOut">
              <a:rPr lang="pt-BR" smtClean="0"/>
              <a:t>03/08/2015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867A2-AA84-4DA2-9478-3FA91D46680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ço Reservado para Conteúdo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1" name="Espaço Reservado para Dat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8CFAC00-8BC7-4E5B-9DF0-2C9A221CD8BE}" type="datetimeFigureOut">
              <a:rPr lang="pt-BR" smtClean="0"/>
              <a:t>03/08/2015</a:t>
            </a:fld>
            <a:endParaRPr lang="pt-BR"/>
          </a:p>
        </p:txBody>
      </p:sp>
      <p:sp>
        <p:nvSpPr>
          <p:cNvPr id="22" name="Espaço Reservado para Número de Slid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C7867A2-AA84-4DA2-9478-3FA91D46680A}" type="slidenum">
              <a:rPr lang="pt-BR" smtClean="0"/>
              <a:t>‹nº›</a:t>
            </a:fld>
            <a:endParaRPr lang="pt-BR"/>
          </a:p>
        </p:txBody>
      </p:sp>
      <p:sp>
        <p:nvSpPr>
          <p:cNvPr id="23" name="Espaço Reservado para Rodapé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tângulo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ector reto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ector reto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ector reto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ço Reservado para Dat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8CFAC00-8BC7-4E5B-9DF0-2C9A221CD8BE}" type="datetimeFigureOut">
              <a:rPr lang="pt-BR" smtClean="0"/>
              <a:t>03/08/2015</a:t>
            </a:fld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C7867A2-AA84-4DA2-9478-3FA91D46680A}" type="slidenum">
              <a:rPr lang="pt-BR" smtClean="0"/>
              <a:t>‹nº›</a:t>
            </a:fld>
            <a:endParaRPr lang="pt-BR"/>
          </a:p>
        </p:txBody>
      </p:sp>
      <p:sp>
        <p:nvSpPr>
          <p:cNvPr id="21" name="Espaço Reservado para Rodapé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8CFAC00-8BC7-4E5B-9DF0-2C9A221CD8BE}" type="datetimeFigureOut">
              <a:rPr lang="pt-BR" smtClean="0"/>
              <a:t>03/08/2015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tângulo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C7867A2-AA84-4DA2-9478-3FA91D46680A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55776" y="692696"/>
            <a:ext cx="5472608" cy="3672408"/>
          </a:xfrm>
        </p:spPr>
        <p:txBody>
          <a:bodyPr>
            <a:noAutofit/>
          </a:bodyPr>
          <a:lstStyle/>
          <a:p>
            <a:pPr algn="ctr"/>
            <a:r>
              <a:rPr lang="pt-BR" sz="5400" b="1" dirty="0" smtClean="0"/>
              <a:t>O Instituto </a:t>
            </a:r>
            <a:r>
              <a:rPr lang="pt-BR" sz="5400" b="1" dirty="0"/>
              <a:t>da </a:t>
            </a:r>
            <a:r>
              <a:rPr lang="pt-BR" sz="5400" b="1" dirty="0" smtClean="0"/>
              <a:t>Mediunidade</a:t>
            </a:r>
            <a:endParaRPr lang="pt-BR" sz="5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325562"/>
          </a:xfrm>
        </p:spPr>
        <p:txBody>
          <a:bodyPr>
            <a:noAutofit/>
          </a:bodyPr>
          <a:lstStyle/>
          <a:p>
            <a:pPr algn="ctr"/>
            <a:r>
              <a:rPr lang="pt-BR" sz="3600" dirty="0" smtClean="0"/>
              <a:t>O QUE É O INSTITUTO DA MEDIUNIDADE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pt-BR" dirty="0" smtClean="0"/>
              <a:t>         É </a:t>
            </a:r>
            <a:r>
              <a:rPr lang="pt-BR" dirty="0"/>
              <a:t>o responsável pela organização, orientação e acompanhamento das atividades e cursos mediúnicos da Casa Espírita, possuindo diversos Núcleos de Trabalho.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pt-BR" dirty="0" smtClean="0"/>
              <a:t>         Somente </a:t>
            </a:r>
            <a:r>
              <a:rPr lang="pt-BR" dirty="0"/>
              <a:t>se vincula a este Instituto o trabalhador que esteja assiduamente participando dos cursos em um dos Institutos (da Criança, do Jovem, da Caridade, do Esclarecimento e Família, da Divulgação), e nas atividades práticas.</a:t>
            </a:r>
            <a:endParaRPr lang="pt-BR" dirty="0" smtClean="0"/>
          </a:p>
          <a:p>
            <a:pPr marL="0" indent="0">
              <a:buNone/>
            </a:pPr>
            <a:endParaRPr lang="pt-BR" sz="1600" dirty="0"/>
          </a:p>
          <a:p>
            <a:pPr marL="0" indent="0">
              <a:buNone/>
            </a:pPr>
            <a:endParaRPr lang="pt-BR" sz="1600" dirty="0"/>
          </a:p>
          <a:p>
            <a:endParaRPr lang="pt-BR" sz="1600" dirty="0"/>
          </a:p>
          <a:p>
            <a:endParaRPr lang="pt-B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116632"/>
            <a:ext cx="7467600" cy="6552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b="1" dirty="0"/>
              <a:t>OS OBJETIVOS DO INSTITUTO DA MEDIUNIDADE </a:t>
            </a:r>
            <a:endParaRPr lang="pt-BR" b="1" dirty="0" smtClean="0"/>
          </a:p>
          <a:p>
            <a:pPr marL="0" indent="0">
              <a:buNone/>
            </a:pPr>
            <a:endParaRPr lang="pt-BR" b="1" dirty="0"/>
          </a:p>
          <a:p>
            <a:r>
              <a:rPr lang="pt-BR" sz="2200" dirty="0" smtClean="0"/>
              <a:t>Estudar </a:t>
            </a:r>
            <a:r>
              <a:rPr lang="pt-BR" sz="2200" dirty="0"/>
              <a:t>a ciência do magnetismo aliada ao Espiritismo</a:t>
            </a:r>
          </a:p>
          <a:p>
            <a:r>
              <a:rPr lang="pt-BR" sz="2200" dirty="0"/>
              <a:t>Manter o intercâmbio com o Plano </a:t>
            </a:r>
            <a:r>
              <a:rPr lang="pt-BR" sz="2200" dirty="0" smtClean="0"/>
              <a:t>Espiritual</a:t>
            </a:r>
          </a:p>
          <a:p>
            <a:r>
              <a:rPr lang="pt-BR" sz="2200" dirty="0"/>
              <a:t>Desenvolver grande número de médiuns</a:t>
            </a:r>
          </a:p>
          <a:p>
            <a:r>
              <a:rPr lang="pt-BR" sz="2200" dirty="0"/>
              <a:t>Formar equipes de </a:t>
            </a:r>
            <a:r>
              <a:rPr lang="pt-BR" sz="2200" dirty="0" smtClean="0"/>
              <a:t>servidores </a:t>
            </a:r>
            <a:r>
              <a:rPr lang="pt-BR" sz="2200" dirty="0"/>
              <a:t>da </a:t>
            </a:r>
            <a:r>
              <a:rPr lang="pt-BR" sz="2200" dirty="0" err="1" smtClean="0"/>
              <a:t>desobsessão</a:t>
            </a:r>
            <a:endParaRPr lang="pt-BR" sz="2200" dirty="0" smtClean="0"/>
          </a:p>
          <a:p>
            <a:r>
              <a:rPr lang="pt-BR" sz="2200" dirty="0"/>
              <a:t>Propiciar meios adequados para o desenvolvimento da faculdade </a:t>
            </a:r>
            <a:r>
              <a:rPr lang="pt-BR" sz="2200" dirty="0" smtClean="0"/>
              <a:t>mediúnica</a:t>
            </a:r>
          </a:p>
          <a:p>
            <a:r>
              <a:rPr lang="pt-BR" sz="2200" dirty="0"/>
              <a:t>Realizar palestras doutrinárias para pacientes em </a:t>
            </a:r>
            <a:r>
              <a:rPr lang="pt-BR" sz="2200" dirty="0" smtClean="0"/>
              <a:t>tratamento</a:t>
            </a:r>
          </a:p>
          <a:p>
            <a:r>
              <a:rPr lang="pt-BR" sz="2200" dirty="0"/>
              <a:t>Manter tratamentos </a:t>
            </a:r>
            <a:r>
              <a:rPr lang="pt-BR" sz="2200" dirty="0" err="1"/>
              <a:t>fluidoterápicos</a:t>
            </a:r>
            <a:r>
              <a:rPr lang="pt-BR" sz="2200" dirty="0"/>
              <a:t> e a água </a:t>
            </a:r>
            <a:r>
              <a:rPr lang="pt-BR" sz="2200" dirty="0" smtClean="0"/>
              <a:t>fluidificada</a:t>
            </a:r>
          </a:p>
          <a:p>
            <a:r>
              <a:rPr lang="pt-BR" sz="2200" dirty="0"/>
              <a:t>Manter equipes de </a:t>
            </a:r>
            <a:r>
              <a:rPr lang="pt-BR" sz="2200" dirty="0" smtClean="0"/>
              <a:t>vibração</a:t>
            </a:r>
          </a:p>
          <a:p>
            <a:r>
              <a:rPr lang="pt-BR" sz="2200" dirty="0"/>
              <a:t>Recepcionar, entrevistar e encaminhar pacientes para tratamento</a:t>
            </a:r>
          </a:p>
        </p:txBody>
      </p:sp>
    </p:spTree>
    <p:extLst>
      <p:ext uri="{BB962C8B-B14F-4D97-AF65-F5344CB8AC3E}">
        <p14:creationId xmlns:p14="http://schemas.microsoft.com/office/powerpoint/2010/main" val="288468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b="1" dirty="0"/>
              <a:t>Formação de Médiuns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1560" y="2132855"/>
            <a:ext cx="8136904" cy="3312369"/>
          </a:xfrm>
        </p:spPr>
        <p:txBody>
          <a:bodyPr/>
          <a:lstStyle/>
          <a:p>
            <a:endParaRPr lang="pt-BR" dirty="0" smtClean="0"/>
          </a:p>
          <a:p>
            <a:endParaRPr lang="pt-BR" dirty="0"/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763960" y="2285255"/>
            <a:ext cx="8136904" cy="33123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916360" y="2437655"/>
            <a:ext cx="8136904" cy="33123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755576" y="2708920"/>
            <a:ext cx="8064896" cy="319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Espaço Reservado para Conteúdo 2"/>
          <p:cNvSpPr txBox="1">
            <a:spLocks/>
          </p:cNvSpPr>
          <p:nvPr/>
        </p:nvSpPr>
        <p:spPr>
          <a:xfrm>
            <a:off x="1068760" y="2636912"/>
            <a:ext cx="7607696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Conteúdo 2"/>
          <p:cNvSpPr txBox="1">
            <a:spLocks/>
          </p:cNvSpPr>
          <p:nvPr/>
        </p:nvSpPr>
        <p:spPr>
          <a:xfrm>
            <a:off x="0" y="1484784"/>
            <a:ext cx="8964488" cy="18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08273" y="1313620"/>
            <a:ext cx="7516527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539750" algn="just" fontAlgn="base">
              <a:spcBef>
                <a:spcPct val="0"/>
              </a:spcBef>
              <a:spcAft>
                <a:spcPct val="0"/>
              </a:spcAft>
            </a:pPr>
            <a:r>
              <a:rPr lang="pt-BR" sz="2200" dirty="0" smtClean="0"/>
              <a:t>A </a:t>
            </a:r>
            <a:r>
              <a:rPr lang="pt-BR" sz="2200" dirty="0"/>
              <a:t>Escola de Médiuns é a responsável pelos cursos mediúnicos da Casa Espírita e </a:t>
            </a:r>
            <a:r>
              <a:rPr lang="pt-BR" sz="2200" strike="sngStrike" dirty="0"/>
              <a:t>se </a:t>
            </a:r>
            <a:r>
              <a:rPr lang="pt-BR" sz="2200" strike="sngStrike" dirty="0" smtClean="0"/>
              <a:t>dá </a:t>
            </a:r>
            <a:r>
              <a:rPr lang="pt-BR" sz="2200" dirty="0" smtClean="0"/>
              <a:t>funciona após </a:t>
            </a:r>
            <a:r>
              <a:rPr lang="pt-BR" sz="2200" dirty="0"/>
              <a:t>as atividades mediúnicas da Casa Espírita na quarta </a:t>
            </a:r>
            <a:r>
              <a:rPr lang="pt-BR" sz="2200" dirty="0" smtClean="0"/>
              <a:t>feira.</a:t>
            </a:r>
          </a:p>
          <a:p>
            <a:pPr lvl="0" indent="539750" algn="just" fontAlgn="base">
              <a:spcBef>
                <a:spcPct val="0"/>
              </a:spcBef>
              <a:spcAft>
                <a:spcPct val="0"/>
              </a:spcAft>
            </a:pPr>
            <a:r>
              <a:rPr lang="pt-BR" sz="2400" b="1" i="1" dirty="0"/>
              <a:t> </a:t>
            </a:r>
            <a:r>
              <a:rPr lang="pt-BR" sz="2200" dirty="0"/>
              <a:t>É importante lembrar que qualquer aluno desta escola deve ter cursado o Ciclo Introdutório e estar cursando o Ciclo de Especialização da Escola de Estudos Espíritas e ser um trabalhador das atividades de assistência da Casa Espírita.</a:t>
            </a:r>
            <a:endParaRPr lang="pt-BR" sz="2200" dirty="0">
              <a:solidFill>
                <a:srgbClr val="333333"/>
              </a:solidFill>
              <a:ea typeface="Times New Roman" pitchFamily="18" charset="0"/>
            </a:endParaRP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</a:rPr>
              <a:t>“A primeira necessidade do médium é evangelizar-se a si mesmo antes de se entregar às grandes tarefas doutrinárias, pois, de outro modo poderá esbarrar sempre com o fantasma do personalismo, em detrimento de sua missão.” 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Times New Roman" pitchFamily="18" charset="0"/>
              </a:rPr>
              <a:t>(Emmanuel, </a:t>
            </a:r>
            <a:r>
              <a:rPr kumimoji="0" lang="pt-BR" sz="20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Times New Roman" pitchFamily="18" charset="0"/>
              </a:rPr>
              <a:t>O consolador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Times New Roman" pitchFamily="18" charset="0"/>
              </a:rPr>
              <a:t>, 14. ed., </a:t>
            </a:r>
            <a:r>
              <a:rPr kumimoji="0" lang="pt-BR" sz="20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Times New Roman" pitchFamily="18" charset="0"/>
              </a:rPr>
              <a:t>perg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Times New Roman" pitchFamily="18" charset="0"/>
              </a:rPr>
              <a:t>. 387).</a:t>
            </a:r>
            <a:endParaRPr kumimoji="0" lang="pt-B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44981" y="332656"/>
            <a:ext cx="7871435" cy="1152128"/>
          </a:xfrm>
        </p:spPr>
        <p:txBody>
          <a:bodyPr>
            <a:noAutofit/>
          </a:bodyPr>
          <a:lstStyle/>
          <a:p>
            <a:r>
              <a:rPr lang="pt-BR" sz="3600" b="1" i="1" dirty="0"/>
              <a:t>Os núcleos de </a:t>
            </a:r>
            <a:r>
              <a:rPr lang="pt-BR" sz="3600" b="1" i="1" dirty="0" smtClean="0"/>
              <a:t>trabalho</a:t>
            </a:r>
            <a:r>
              <a:rPr lang="pt-BR" sz="3200" dirty="0"/>
              <a:t/>
            </a:r>
            <a:br>
              <a:rPr lang="pt-BR" sz="3200" dirty="0"/>
            </a:b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1772816"/>
            <a:ext cx="7467600" cy="470113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BR" sz="2200" dirty="0" smtClean="0"/>
              <a:t>     O </a:t>
            </a:r>
            <a:r>
              <a:rPr lang="pt-BR" sz="2200" dirty="0"/>
              <a:t>Instituto da Mediunidade possui uma extensa lista de oportunidades de serviço para o trabalhador da Casa </a:t>
            </a:r>
            <a:r>
              <a:rPr lang="pt-BR" sz="2200" dirty="0" smtClean="0"/>
              <a:t>Espírita.</a:t>
            </a:r>
          </a:p>
          <a:p>
            <a:pPr marL="0" indent="0">
              <a:buNone/>
            </a:pPr>
            <a:r>
              <a:rPr lang="pt-BR" sz="2200" dirty="0"/>
              <a:t>Os núcleos de trabalho do Instituto da Mediunidade são</a:t>
            </a:r>
            <a:r>
              <a:rPr lang="pt-BR" sz="2200" dirty="0" smtClean="0"/>
              <a:t>:</a:t>
            </a:r>
          </a:p>
          <a:p>
            <a:pPr marL="0" indent="0">
              <a:buNone/>
            </a:pPr>
            <a:endParaRPr lang="pt-BR" b="1" i="1" dirty="0" smtClean="0"/>
          </a:p>
          <a:p>
            <a:r>
              <a:rPr lang="pt-BR" sz="2200" b="1" dirty="0" smtClean="0"/>
              <a:t>Desenvolvimento </a:t>
            </a:r>
            <a:r>
              <a:rPr lang="pt-BR" sz="2200" b="1" dirty="0"/>
              <a:t>Mediúnico: </a:t>
            </a:r>
            <a:r>
              <a:rPr lang="pt-BR" sz="2200" dirty="0"/>
              <a:t>se responsabiliza pela formação dos novos médiuns e acontece na 4ª feira</a:t>
            </a:r>
            <a:r>
              <a:rPr lang="pt-BR" sz="2200" dirty="0" smtClean="0"/>
              <a:t>.</a:t>
            </a:r>
          </a:p>
          <a:p>
            <a:endParaRPr lang="pt-BR" sz="2200" dirty="0"/>
          </a:p>
          <a:p>
            <a:r>
              <a:rPr lang="pt-BR" b="1" dirty="0"/>
              <a:t>Passe: </a:t>
            </a:r>
            <a:r>
              <a:rPr lang="pt-BR" dirty="0" smtClean="0"/>
              <a:t>se </a:t>
            </a:r>
            <a:r>
              <a:rPr lang="pt-BR" dirty="0"/>
              <a:t>responsabiliza pelo serviço do Passe Magnético aos pacientes da Triagem na 2ª feira, dos frequentadores da Reunião Pública na 3ª feira, aos pacientes da Desobsessão na 4ª feira e no Tratamento Espiritual Infanto-Juvenil no </a:t>
            </a:r>
            <a:r>
              <a:rPr lang="pt-BR" dirty="0" smtClean="0"/>
              <a:t>Sábado.</a:t>
            </a:r>
            <a:endParaRPr lang="pt-BR" dirty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116632"/>
            <a:ext cx="7715200" cy="6624736"/>
          </a:xfrm>
        </p:spPr>
        <p:txBody>
          <a:bodyPr>
            <a:normAutofit/>
          </a:bodyPr>
          <a:lstStyle/>
          <a:p>
            <a:r>
              <a:rPr lang="pt-BR" sz="2200" b="1" dirty="0" smtClean="0"/>
              <a:t>Desobsessão</a:t>
            </a:r>
            <a:r>
              <a:rPr lang="pt-BR" sz="2200" b="1" dirty="0"/>
              <a:t>: </a:t>
            </a:r>
            <a:r>
              <a:rPr lang="pt-BR" sz="2200" dirty="0"/>
              <a:t>s</a:t>
            </a:r>
            <a:r>
              <a:rPr lang="pt-BR" sz="2200" dirty="0" smtClean="0"/>
              <a:t>e </a:t>
            </a:r>
            <a:r>
              <a:rPr lang="pt-BR" sz="2200" dirty="0"/>
              <a:t>responsabiliza pela organização e funcionamento de todos os trabalhos de </a:t>
            </a:r>
            <a:r>
              <a:rPr lang="pt-BR" sz="2200" dirty="0" err="1"/>
              <a:t>desobsessão</a:t>
            </a:r>
            <a:r>
              <a:rPr lang="pt-BR" sz="2200" dirty="0"/>
              <a:t> na Casa Espírita tanto por Corrente Magnética quanto por </a:t>
            </a:r>
            <a:r>
              <a:rPr lang="pt-BR" sz="2200" dirty="0" smtClean="0"/>
              <a:t>Doutrinação.</a:t>
            </a:r>
          </a:p>
          <a:p>
            <a:endParaRPr lang="pt-BR" sz="2200" dirty="0"/>
          </a:p>
          <a:p>
            <a:r>
              <a:rPr lang="pt-BR" sz="2200" b="1" dirty="0"/>
              <a:t>Triagem: </a:t>
            </a:r>
            <a:r>
              <a:rPr lang="pt-BR" sz="2200" dirty="0" smtClean="0"/>
              <a:t>se </a:t>
            </a:r>
            <a:r>
              <a:rPr lang="pt-BR" sz="2200" dirty="0"/>
              <a:t>responsabiliza pelo atendimento individualizado à pessoa que busca o Tratamento Espiritual e/ ou outras atividades na Casa Espírita. Acontece na 2ª </a:t>
            </a:r>
            <a:r>
              <a:rPr lang="pt-BR" sz="2200" dirty="0" smtClean="0"/>
              <a:t>feira.</a:t>
            </a:r>
          </a:p>
          <a:p>
            <a:endParaRPr lang="pt-BR" sz="2200" dirty="0"/>
          </a:p>
          <a:p>
            <a:r>
              <a:rPr lang="pt-BR" sz="2200" b="1" dirty="0"/>
              <a:t>Vibração: </a:t>
            </a:r>
            <a:r>
              <a:rPr lang="pt-BR" sz="2200" dirty="0"/>
              <a:t>responsável pelas atividades de sustentação vibratória das atividades da Casa Espírita na 4ª feira</a:t>
            </a:r>
            <a:r>
              <a:rPr lang="pt-BR" sz="2200" dirty="0" smtClean="0"/>
              <a:t>.</a:t>
            </a:r>
          </a:p>
          <a:p>
            <a:endParaRPr lang="pt-BR" sz="2200" dirty="0" smtClean="0"/>
          </a:p>
          <a:p>
            <a:r>
              <a:rPr lang="pt-BR" sz="2200" b="1" dirty="0"/>
              <a:t>Cura:</a:t>
            </a:r>
            <a:r>
              <a:rPr lang="pt-BR" sz="2200" dirty="0"/>
              <a:t> esta equipe atua também na 4ª feira e atende aos pacientes com problemas de saúde que foram encaminhados ao Tratamento Espiritual na Casa </a:t>
            </a:r>
            <a:r>
              <a:rPr lang="pt-BR" sz="2200" dirty="0" smtClean="0"/>
              <a:t>Espírita.</a:t>
            </a:r>
            <a:endParaRPr lang="pt-BR" sz="2200" dirty="0"/>
          </a:p>
          <a:p>
            <a:endParaRPr lang="pt-BR" dirty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txBody>
          <a:bodyPr/>
          <a:lstStyle/>
          <a:p>
            <a:pPr marL="0" indent="0">
              <a:buNone/>
            </a:pPr>
            <a:r>
              <a:rPr lang="pt-BR" b="1" i="1" dirty="0" smtClean="0"/>
              <a:t> </a:t>
            </a:r>
          </a:p>
          <a:p>
            <a:endParaRPr lang="pt-BR" sz="2200" b="1" i="1" dirty="0"/>
          </a:p>
          <a:p>
            <a:r>
              <a:rPr lang="pt-BR" sz="2200" b="1" dirty="0" smtClean="0"/>
              <a:t>Evangelização </a:t>
            </a:r>
            <a:r>
              <a:rPr lang="pt-BR" sz="2200" b="1" dirty="0"/>
              <a:t>de Pacientes: </a:t>
            </a:r>
            <a:r>
              <a:rPr lang="pt-BR" sz="2200" dirty="0"/>
              <a:t>se responsabiliza pelos cursos do Tratamento Espiritual na 4ª feira que auxiliam o paciente em seu esclarecimento e iluminação interior</a:t>
            </a:r>
            <a:r>
              <a:rPr lang="pt-BR" sz="2200" dirty="0" smtClean="0"/>
              <a:t>.</a:t>
            </a:r>
          </a:p>
          <a:p>
            <a:endParaRPr lang="pt-BR" sz="2200" dirty="0"/>
          </a:p>
          <a:p>
            <a:endParaRPr lang="pt-BR" sz="2200" dirty="0"/>
          </a:p>
          <a:p>
            <a:endParaRPr lang="pt-BR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467600" cy="5997280"/>
          </a:xfrm>
        </p:spPr>
        <p:txBody>
          <a:bodyPr/>
          <a:lstStyle/>
          <a:p>
            <a:pPr marL="0" indent="0" algn="ctr">
              <a:buNone/>
            </a:pPr>
            <a:endParaRPr lang="pt-BR" i="1" dirty="0" smtClean="0"/>
          </a:p>
          <a:p>
            <a:pPr marL="0" indent="0" algn="ctr">
              <a:buNone/>
            </a:pPr>
            <a:endParaRPr lang="pt-BR" i="1" dirty="0"/>
          </a:p>
          <a:p>
            <a:pPr marL="0" indent="0" algn="ctr">
              <a:buNone/>
            </a:pPr>
            <a:r>
              <a:rPr lang="pt-BR" i="1" dirty="0" smtClean="0"/>
              <a:t>“Exercitemos a mediunidade com abnegação e humildade, amando e servindo sem cessar, [...] e, produzindo no bem, oremos por eles, nossos irmãos obsidiados sem o notarem, amando-os e perdoando-os, de nossa parte prosseguindo com Jesus, para Jesus e por Jesus, sem cansaço nem receio, conforme as vigorosas recomendações de Allan Kardec, no luminoso postulado: ‘Fora da Caridade não há salvação.’” (Bezerra de Menezes, Compromissos iluminativos, p. 19).</a:t>
            </a:r>
            <a:r>
              <a:rPr lang="pt-BR" dirty="0" smtClean="0"/>
              <a:t> </a:t>
            </a:r>
          </a:p>
          <a:p>
            <a:pPr marL="0" indent="0" algn="ctr">
              <a:buNone/>
            </a:pPr>
            <a:endParaRPr lang="pt-BR" dirty="0" smtClean="0"/>
          </a:p>
          <a:p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lcão Envidraçado">
  <a:themeElements>
    <a:clrScheme name="Balcão Envidraçado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Balcão Envidraçado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alcão Envidraçad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2527</TotalTime>
  <Words>571</Words>
  <Application>Microsoft Office PowerPoint</Application>
  <PresentationFormat>Apresentação na tela (4:3)</PresentationFormat>
  <Paragraphs>44</Paragraphs>
  <Slides>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9" baseType="lpstr">
      <vt:lpstr>Balcão Envidraçado</vt:lpstr>
      <vt:lpstr>O Instituto da Mediunidade</vt:lpstr>
      <vt:lpstr>O QUE É O INSTITUTO DA MEDIUNIDADE</vt:lpstr>
      <vt:lpstr>Apresentação do PowerPoint</vt:lpstr>
      <vt:lpstr>Formação de Médiuns </vt:lpstr>
      <vt:lpstr>Os núcleos de trabalho </vt:lpstr>
      <vt:lpstr>Apresentação do PowerPoint</vt:lpstr>
      <vt:lpstr>Apresentação do PowerPoint</vt:lpstr>
      <vt:lpstr>Apresentação do PowerPoint</vt:lpstr>
    </vt:vector>
  </TitlesOfParts>
  <Company>Particular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Instituto da Mediunidade</dc:title>
  <dc:creator>Usuário</dc:creator>
  <cp:lastModifiedBy>Dilcilene Pereira Rodrigues</cp:lastModifiedBy>
  <cp:revision>22</cp:revision>
  <dcterms:created xsi:type="dcterms:W3CDTF">2015-03-07T19:24:10Z</dcterms:created>
  <dcterms:modified xsi:type="dcterms:W3CDTF">2015-08-03T13:08:26Z</dcterms:modified>
</cp:coreProperties>
</file>